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906000"/>
  <p:notesSz cx="6807200" cy="99393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4">
          <p15:clr>
            <a:srgbClr val="A4A3A4"/>
          </p15:clr>
        </p15:guide>
        <p15:guide id="2" orient="horz" pos="2184">
          <p15:clr>
            <a:srgbClr val="A4A3A4"/>
          </p15:clr>
        </p15:guide>
        <p15:guide id="3" pos="3120">
          <p15:clr>
            <a:srgbClr val="A4A3A4"/>
          </p15:clr>
        </p15:guide>
        <p15:guide id="4" pos="6000">
          <p15:clr>
            <a:srgbClr val="A4A3A4"/>
          </p15:clr>
        </p15:guide>
        <p15:guide id="5" pos="235">
          <p15:clr>
            <a:srgbClr val="A4A3A4"/>
          </p15:clr>
        </p15:guide>
      </p15:sldGuideLst>
    </p:ext>
    <p:ext uri="http://customooxmlschemas.google.com/">
      <go:slidesCustomData xmlns:go="http://customooxmlschemas.google.com/" r:id="rId40" roundtripDataSignature="AMtx7mjPaAAkDfV2nPs/Y2WGDiE/oU9f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4" orient="horz"/>
        <p:guide pos="2184" orient="horz"/>
        <p:guide pos="3120"/>
        <p:guide pos="6000"/>
        <p:guide pos="235"/>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2950375" cy="497367"/>
          </a:xfrm>
          <a:prstGeom prst="rect">
            <a:avLst/>
          </a:prstGeom>
          <a:noFill/>
          <a:ln>
            <a:noFill/>
          </a:ln>
        </p:spPr>
        <p:txBody>
          <a:bodyPr anchorCtr="0" anchor="t" bIns="46100" lIns="92225" spcFirstLastPara="1" rIns="92225" wrap="square" tIns="461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6825" y="1"/>
            <a:ext cx="2948770" cy="497367"/>
          </a:xfrm>
          <a:prstGeom prst="rect">
            <a:avLst/>
          </a:prstGeom>
          <a:noFill/>
          <a:ln>
            <a:noFill/>
          </a:ln>
        </p:spPr>
        <p:txBody>
          <a:bodyPr anchorCtr="0" anchor="t" bIns="46100" lIns="92225" spcFirstLastPara="1" rIns="92225" wrap="square" tIns="461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1200" y="744538"/>
            <a:ext cx="5386388"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0239" y="4720985"/>
            <a:ext cx="5446723" cy="4473102"/>
          </a:xfrm>
          <a:prstGeom prst="rect">
            <a:avLst/>
          </a:prstGeom>
          <a:noFill/>
          <a:ln>
            <a:noFill/>
          </a:ln>
        </p:spPr>
        <p:txBody>
          <a:bodyPr anchorCtr="0" anchor="t" bIns="46100" lIns="92225" spcFirstLastPara="1" rIns="92225" wrap="square" tIns="461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40372"/>
            <a:ext cx="2950375" cy="497366"/>
          </a:xfrm>
          <a:prstGeom prst="rect">
            <a:avLst/>
          </a:prstGeom>
          <a:noFill/>
          <a:ln>
            <a:noFill/>
          </a:ln>
        </p:spPr>
        <p:txBody>
          <a:bodyPr anchorCtr="0" anchor="b" bIns="46100" lIns="92225" spcFirstLastPara="1" rIns="92225" wrap="square" tIns="461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6825" y="9440372"/>
            <a:ext cx="2948770" cy="497366"/>
          </a:xfrm>
          <a:prstGeom prst="rect">
            <a:avLst/>
          </a:prstGeom>
          <a:noFill/>
          <a:ln>
            <a:noFill/>
          </a:ln>
        </p:spPr>
        <p:txBody>
          <a:bodyPr anchorCtr="0" anchor="b" bIns="46100" lIns="92225" spcFirstLastPara="1" rIns="92225" wrap="square" tIns="46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12841e3baf3_0_55: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g12841e3baf3_0_55: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0"/>
              </a:spcBef>
              <a:spcAft>
                <a:spcPts val="0"/>
              </a:spcAft>
              <a:buSzPts val="1400"/>
              <a:buNone/>
            </a:pPr>
            <a:r>
              <a:t/>
            </a:r>
            <a:endParaRPr/>
          </a:p>
        </p:txBody>
      </p:sp>
      <p:sp>
        <p:nvSpPr>
          <p:cNvPr id="48" name="Google Shape;48;g12841e3baf3_0_55: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841e3baf3_2_68: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12841e3baf3_2_68: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184" name="Google Shape;184;g12841e3baf3_2_68: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841e3baf3_2_84: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2841e3baf3_2_84: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199" name="Google Shape;199;g12841e3baf3_2_84: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41e3baf3_2_103: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2841e3baf3_2_103: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213" name="Google Shape;213;g12841e3baf3_2_103: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841e3baf3_0_108: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12841e3baf3_0_108: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227" name="Google Shape;227;g12841e3baf3_0_108: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841e3baf3_2_22: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12841e3baf3_2_22: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237" name="Google Shape;237;g12841e3baf3_2_22: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841e3baf3_2_240: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12841e3baf3_2_240: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250" name="Google Shape;250;g12841e3baf3_2_240: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841e3baf3_0_94: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12841e3baf3_0_94: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260" name="Google Shape;260;g12841e3baf3_0_94: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841e3baf3_0_123: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12841e3baf3_0_123: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270" name="Google Shape;270;g12841e3baf3_0_123: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841e3baf3_2_55: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12841e3baf3_2_55: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295" name="Google Shape;295;g12841e3baf3_2_55: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841e3baf3_2_193: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12841e3baf3_2_193: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11" name="Google Shape;311;g12841e3baf3_2_193: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1ef7f705d8_0_10: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g11ef7f705d8_0_10: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54" name="Google Shape;54;g11ef7f705d8_0_10: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841e3baf3_2_183: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12841e3baf3_2_183: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25" name="Google Shape;325;g12841e3baf3_2_183: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841e3baf3_2_207: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12841e3baf3_2_207: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36" name="Google Shape;336;g12841e3baf3_2_207: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841e3baf3_2_220: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12841e3baf3_2_220: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52" name="Google Shape;352;g12841e3baf3_2_220: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841e3baf3_2_356: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12841e3baf3_2_356: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62" name="Google Shape;362;g12841e3baf3_2_356: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841e3baf3_2_419: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12841e3baf3_2_419: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76" name="Google Shape;376;g12841e3baf3_2_419: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841e3baf3_2_434: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2841e3baf3_2_434: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89" name="Google Shape;389;g12841e3baf3_2_434: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7387b1529_0_2: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127387b1529_0_2: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399" name="Google Shape;399;g127387b1529_0_2: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7387b1529_0_12: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127387b1529_0_12: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09" name="Google Shape;409;g127387b1529_0_12: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7387b1529_0_97: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27387b1529_0_97: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20" name="Google Shape;420;g127387b1529_0_97: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7387b1529_0_138: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127387b1529_0_138: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32" name="Google Shape;432;g127387b1529_0_138: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ef7f705d8_0_65: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g11ef7f705d8_0_65: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rPr lang="ja-JP" sz="1050">
                <a:solidFill>
                  <a:srgbClr val="0A0A0A"/>
                </a:solidFill>
                <a:highlight>
                  <a:srgbClr val="F5F5F5"/>
                </a:highlight>
                <a:latin typeface="Meiryo"/>
                <a:ea typeface="Meiryo"/>
                <a:cs typeface="Meiryo"/>
                <a:sym typeface="Meiryo"/>
              </a:rPr>
              <a:t>›今までは、ハードウェアを購入したり、ソフトウェアをパソコンにインストールしたり、ソフトウェアのライセンスを購入しなければ、サービスが使えないことが一般的でした。しかし、クラウドの出現によりハードウェアを購入したり、ソフトウェアをインストールしなくても利用できるサービスがたくさん生まれました。</a:t>
            </a:r>
            <a:endParaRPr b="0" sz="1200">
              <a:solidFill>
                <a:srgbClr val="0070C0"/>
              </a:solidFill>
              <a:latin typeface="Arial"/>
              <a:ea typeface="Arial"/>
              <a:cs typeface="Arial"/>
              <a:sym typeface="Arial"/>
            </a:endParaRPr>
          </a:p>
        </p:txBody>
      </p:sp>
      <p:sp>
        <p:nvSpPr>
          <p:cNvPr id="65" name="Google Shape;65;g11ef7f705d8_0_65: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7387b1529_0_129: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127387b1529_0_129: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42" name="Google Shape;442;g127387b1529_0_129: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7387b1529_0_148: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127387b1529_0_148: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52" name="Google Shape;452;g127387b1529_0_148: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7387b1529_0_64: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127387b1529_0_64: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83" name="Google Shape;483;g127387b1529_0_64: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7387b1529_0_50: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127387b1529_0_50: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497" name="Google Shape;497;g127387b1529_0_50: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1:notes"/>
          <p:cNvSpPr txBox="1"/>
          <p:nvPr>
            <p:ph idx="1" type="body"/>
          </p:nvPr>
        </p:nvSpPr>
        <p:spPr>
          <a:xfrm>
            <a:off x="680239" y="4720985"/>
            <a:ext cx="5446723" cy="4473102"/>
          </a:xfrm>
          <a:prstGeom prst="rect">
            <a:avLst/>
          </a:prstGeom>
          <a:noFill/>
          <a:ln>
            <a:noFill/>
          </a:ln>
        </p:spPr>
        <p:txBody>
          <a:bodyPr anchorCtr="0" anchor="t" bIns="46100" lIns="92225" spcFirstLastPara="1" rIns="92225" wrap="square" tIns="46100">
            <a:noAutofit/>
          </a:bodyPr>
          <a:lstStyle/>
          <a:p>
            <a:pPr indent="0" lvl="0" marL="0" rtl="0" algn="l">
              <a:lnSpc>
                <a:spcPct val="100000"/>
              </a:lnSpc>
              <a:spcBef>
                <a:spcPts val="360"/>
              </a:spcBef>
              <a:spcAft>
                <a:spcPts val="0"/>
              </a:spcAft>
              <a:buSzPts val="1400"/>
              <a:buNone/>
            </a:pPr>
            <a:r>
              <a:t/>
            </a:r>
            <a:endParaRPr/>
          </a:p>
        </p:txBody>
      </p:sp>
      <p:sp>
        <p:nvSpPr>
          <p:cNvPr id="509" name="Google Shape;509;p21:notes"/>
          <p:cNvSpPr/>
          <p:nvPr>
            <p:ph idx="2" type="sldImg"/>
          </p:nvPr>
        </p:nvSpPr>
        <p:spPr>
          <a:xfrm>
            <a:off x="711200" y="744538"/>
            <a:ext cx="5386388"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841e3baf3_2_39: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12841e3baf3_2_39: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rPr lang="ja-JP" sz="1050">
                <a:solidFill>
                  <a:srgbClr val="0A0A0A"/>
                </a:solidFill>
                <a:highlight>
                  <a:srgbClr val="F5F5F5"/>
                </a:highlight>
                <a:latin typeface="Meiryo"/>
                <a:ea typeface="Meiryo"/>
                <a:cs typeface="Meiryo"/>
                <a:sym typeface="Meiryo"/>
              </a:rPr>
              <a:t>今までは、ハードウェアを購入したり、ソフトウェアをパソコンにインストールしたり、ソフトウェアのライセンスを購入しなければ、サービスが使えないことが一般的でした。しかし、クラウドの出現によりハードウェアを購入したり、ソフトウェアをインストールしなくても利用できるサービスがたくさん生まれました。</a:t>
            </a:r>
            <a:endParaRPr b="0" sz="1200">
              <a:solidFill>
                <a:srgbClr val="0070C0"/>
              </a:solidFill>
              <a:latin typeface="Arial"/>
              <a:ea typeface="Arial"/>
              <a:cs typeface="Arial"/>
              <a:sym typeface="Arial"/>
            </a:endParaRPr>
          </a:p>
        </p:txBody>
      </p:sp>
      <p:sp>
        <p:nvSpPr>
          <p:cNvPr id="91" name="Google Shape;91;g12841e3baf3_2_39: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841e3baf3_2_320: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12841e3baf3_2_320: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rPr lang="ja-JP" sz="1050">
                <a:solidFill>
                  <a:srgbClr val="0A0A0A"/>
                </a:solidFill>
                <a:highlight>
                  <a:srgbClr val="F5F5F5"/>
                </a:highlight>
                <a:latin typeface="Meiryo"/>
                <a:ea typeface="Meiryo"/>
                <a:cs typeface="Meiryo"/>
                <a:sym typeface="Meiryo"/>
              </a:rPr>
              <a:t>›今までは、ハードウェアを購入したり、ソフトウェアをパソコンにインストールしたり、ソフトウェアのライセンスを購入しなければ、サービスが使えないことが一般的でした。しかし、クラウドの出現によりハードウェアを購入したり、ソフトウェアをインストールしなくても利用できるサービスがたくさん生まれました。</a:t>
            </a:r>
            <a:endParaRPr b="0" sz="1200">
              <a:solidFill>
                <a:srgbClr val="0070C0"/>
              </a:solidFill>
              <a:latin typeface="Arial"/>
              <a:ea typeface="Arial"/>
              <a:cs typeface="Arial"/>
              <a:sym typeface="Arial"/>
            </a:endParaRPr>
          </a:p>
        </p:txBody>
      </p:sp>
      <p:sp>
        <p:nvSpPr>
          <p:cNvPr id="102" name="Google Shape;102;g12841e3baf3_2_320: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ef7f705d8_0_22: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11ef7f705d8_0_22: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marR="0" rtl="0" algn="l">
              <a:lnSpc>
                <a:spcPct val="100000"/>
              </a:lnSpc>
              <a:spcBef>
                <a:spcPts val="0"/>
              </a:spcBef>
              <a:spcAft>
                <a:spcPts val="0"/>
              </a:spcAft>
              <a:buClr>
                <a:schemeClr val="dk1"/>
              </a:buClr>
              <a:buSzPts val="1200"/>
              <a:buFont typeface="Calibri"/>
              <a:buNone/>
            </a:pPr>
            <a:r>
              <a:t/>
            </a:r>
            <a:endParaRPr b="0" sz="1200">
              <a:solidFill>
                <a:srgbClr val="0070C0"/>
              </a:solidFill>
              <a:latin typeface="Arial"/>
              <a:ea typeface="Arial"/>
              <a:cs typeface="Arial"/>
              <a:sym typeface="Arial"/>
            </a:endParaRPr>
          </a:p>
        </p:txBody>
      </p:sp>
      <p:sp>
        <p:nvSpPr>
          <p:cNvPr id="127" name="Google Shape;127;g11ef7f705d8_0_22: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841e3baf3_0_72: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12841e3baf3_0_72: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rtl="0" algn="l">
              <a:lnSpc>
                <a:spcPct val="160000"/>
              </a:lnSpc>
              <a:spcBef>
                <a:spcPts val="0"/>
              </a:spcBef>
              <a:spcAft>
                <a:spcPts val="0"/>
              </a:spcAft>
              <a:buClr>
                <a:schemeClr val="dk1"/>
              </a:buClr>
              <a:buSzPts val="1100"/>
              <a:buFont typeface="Arial"/>
              <a:buNone/>
            </a:pPr>
            <a:r>
              <a:rPr lang="ja-JP" sz="1050">
                <a:highlight>
                  <a:srgbClr val="FFFFFF"/>
                </a:highlight>
                <a:latin typeface="Meiryo"/>
                <a:ea typeface="Meiryo"/>
                <a:cs typeface="Meiryo"/>
                <a:sym typeface="Meiryo"/>
              </a:rPr>
              <a:t>Gmailは、Webサービス（ソフトウェア）をクラウド化したものですので、SaaSに分類されます。一般的にSaaSがもっとも身近なものですので、イメージがしやすいと思います。PaaSやIaaSに関しては、インフラエンジニアや開発エンジニアが利用することがほとんどです。</a:t>
            </a:r>
            <a:endParaRPr sz="1050">
              <a:highlight>
                <a:srgbClr val="FFFFFF"/>
              </a:highlight>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147" name="Google Shape;147;g12841e3baf3_0_72: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7387b1529_0_36: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127387b1529_0_36: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rtl="0" algn="l">
              <a:lnSpc>
                <a:spcPct val="160000"/>
              </a:lnSpc>
              <a:spcBef>
                <a:spcPts val="0"/>
              </a:spcBef>
              <a:spcAft>
                <a:spcPts val="0"/>
              </a:spcAft>
              <a:buClr>
                <a:schemeClr val="dk1"/>
              </a:buClr>
              <a:buSzPts val="1100"/>
              <a:buFont typeface="Arial"/>
              <a:buNone/>
            </a:pPr>
            <a:r>
              <a:rPr lang="ja-JP" sz="1050">
                <a:highlight>
                  <a:srgbClr val="FFFFFF"/>
                </a:highlight>
                <a:latin typeface="Meiryo"/>
                <a:ea typeface="Meiryo"/>
                <a:cs typeface="Meiryo"/>
                <a:sym typeface="Meiryo"/>
              </a:rPr>
              <a:t>Gmailは、Webサービス（ソフトウェア）をクラウド化したものですので、SaaSに分類されます。一般的にSaaSがもっとも身近なものですので、イメージがしやすいと思います。PaaSやIaaSに関しては、インフラエンジニアや開発エンジニアが利用することがほとんどです。</a:t>
            </a:r>
            <a:endParaRPr sz="1050">
              <a:highlight>
                <a:srgbClr val="FFFFFF"/>
              </a:highlight>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155" name="Google Shape;155;g127387b1529_0_36: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7387b1529_0_193:notes"/>
          <p:cNvSpPr/>
          <p:nvPr>
            <p:ph idx="2" type="sldImg"/>
          </p:nvPr>
        </p:nvSpPr>
        <p:spPr>
          <a:xfrm>
            <a:off x="711200" y="744538"/>
            <a:ext cx="53865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127387b1529_0_193:notes"/>
          <p:cNvSpPr txBox="1"/>
          <p:nvPr>
            <p:ph idx="1" type="body"/>
          </p:nvPr>
        </p:nvSpPr>
        <p:spPr>
          <a:xfrm>
            <a:off x="680239" y="4720985"/>
            <a:ext cx="5446800" cy="4473000"/>
          </a:xfrm>
          <a:prstGeom prst="rect">
            <a:avLst/>
          </a:prstGeom>
          <a:noFill/>
          <a:ln>
            <a:noFill/>
          </a:ln>
        </p:spPr>
        <p:txBody>
          <a:bodyPr anchorCtr="0" anchor="t" bIns="46100" lIns="92225" spcFirstLastPara="1" rIns="92225" wrap="square" tIns="46100">
            <a:noAutofit/>
          </a:bodyPr>
          <a:lstStyle/>
          <a:p>
            <a:pPr indent="0" lvl="0" marL="0" rtl="0" algn="l">
              <a:lnSpc>
                <a:spcPct val="160000"/>
              </a:lnSpc>
              <a:spcBef>
                <a:spcPts val="0"/>
              </a:spcBef>
              <a:spcAft>
                <a:spcPts val="0"/>
              </a:spcAft>
              <a:buClr>
                <a:schemeClr val="dk1"/>
              </a:buClr>
              <a:buSzPts val="1100"/>
              <a:buFont typeface="Arial"/>
              <a:buNone/>
            </a:pPr>
            <a:r>
              <a:rPr lang="ja-JP" sz="1050">
                <a:highlight>
                  <a:srgbClr val="FFFFFF"/>
                </a:highlight>
                <a:latin typeface="Meiryo"/>
                <a:ea typeface="Meiryo"/>
                <a:cs typeface="Meiryo"/>
                <a:sym typeface="Meiryo"/>
              </a:rPr>
              <a:t>Gmailは、Webサービス（ソフトウェア）をクラウド化したものですので、SaaSに分類されます。一般的にSaaSがもっとも身近なものですので、イメージがしやすいと思います。PaaSやIaaSに関しては、インフラエンジニアや開発エンジニアが利用することがほとんどです。</a:t>
            </a:r>
            <a:endParaRPr sz="1050">
              <a:highlight>
                <a:srgbClr val="FFFFFF"/>
              </a:highlight>
              <a:latin typeface="Meiryo"/>
              <a:ea typeface="Meiryo"/>
              <a:cs typeface="Meiryo"/>
              <a:sym typeface="Meiryo"/>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050">
              <a:highlight>
                <a:srgbClr val="FFFFFF"/>
              </a:highlight>
              <a:latin typeface="Meiryo"/>
              <a:ea typeface="Meiryo"/>
              <a:cs typeface="Meiryo"/>
              <a:sym typeface="Meiryo"/>
            </a:endParaRPr>
          </a:p>
        </p:txBody>
      </p:sp>
      <p:sp>
        <p:nvSpPr>
          <p:cNvPr id="169" name="Google Shape;169;g127387b1529_0_193:notes"/>
          <p:cNvSpPr txBox="1"/>
          <p:nvPr>
            <p:ph idx="12" type="sldNum"/>
          </p:nvPr>
        </p:nvSpPr>
        <p:spPr>
          <a:xfrm>
            <a:off x="3856825" y="9440372"/>
            <a:ext cx="2948700" cy="497400"/>
          </a:xfrm>
          <a:prstGeom prst="rect">
            <a:avLst/>
          </a:prstGeom>
          <a:noFill/>
          <a:ln>
            <a:noFill/>
          </a:ln>
        </p:spPr>
        <p:txBody>
          <a:bodyPr anchorCtr="0" anchor="b" bIns="46100" lIns="92225" spcFirstLastPara="1" rIns="92225" wrap="square" tIns="46100">
            <a:noAutofit/>
          </a:bodyPr>
          <a:lstStyle/>
          <a:p>
            <a:pPr indent="0" lvl="0" marL="0" rtl="0" algn="r">
              <a:lnSpc>
                <a:spcPct val="100000"/>
              </a:lnSpc>
              <a:spcBef>
                <a:spcPts val="0"/>
              </a:spcBef>
              <a:spcAft>
                <a:spcPts val="0"/>
              </a:spcAft>
              <a:buSzPts val="1400"/>
              <a:buNone/>
            </a:pPr>
            <a:fld id="{00000000-1234-1234-1234-123412341234}" type="slidenum">
              <a:rPr lang="ja-JP"/>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タイトル スライド">
  <p:cSld name="3_タイトル スライド">
    <p:spTree>
      <p:nvGrpSpPr>
        <p:cNvPr id="10" name="Shape 10"/>
        <p:cNvGrpSpPr/>
        <p:nvPr/>
      </p:nvGrpSpPr>
      <p:grpSpPr>
        <a:xfrm>
          <a:off x="0" y="0"/>
          <a:ext cx="0" cy="0"/>
          <a:chOff x="0" y="0"/>
          <a:chExt cx="0" cy="0"/>
        </a:xfrm>
      </p:grpSpPr>
      <p:sp>
        <p:nvSpPr>
          <p:cNvPr id="11" name="Google Shape;11;p23"/>
          <p:cNvSpPr/>
          <p:nvPr/>
        </p:nvSpPr>
        <p:spPr>
          <a:xfrm>
            <a:off x="0" y="6784370"/>
            <a:ext cx="9906000" cy="73631"/>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23"/>
          <p:cNvSpPr/>
          <p:nvPr/>
        </p:nvSpPr>
        <p:spPr>
          <a:xfrm>
            <a:off x="0" y="0"/>
            <a:ext cx="7732183" cy="598714"/>
          </a:xfrm>
          <a:custGeom>
            <a:rect b="b" l="l" r="r" t="t"/>
            <a:pathLst>
              <a:path extrusionOk="0" h="598714" w="6249802">
                <a:moveTo>
                  <a:pt x="0" y="0"/>
                </a:moveTo>
                <a:lnTo>
                  <a:pt x="1733549" y="0"/>
                </a:lnTo>
                <a:lnTo>
                  <a:pt x="6249802" y="0"/>
                </a:lnTo>
                <a:lnTo>
                  <a:pt x="6203844" y="84671"/>
                </a:lnTo>
                <a:cubicBezTo>
                  <a:pt x="6175935" y="150657"/>
                  <a:pt x="6160501" y="223205"/>
                  <a:pt x="6160501" y="299357"/>
                </a:cubicBezTo>
                <a:cubicBezTo>
                  <a:pt x="6160501" y="375509"/>
                  <a:pt x="6175935" y="448057"/>
                  <a:pt x="6203844" y="514043"/>
                </a:cubicBezTo>
                <a:lnTo>
                  <a:pt x="6249802" y="598714"/>
                </a:lnTo>
                <a:lnTo>
                  <a:pt x="0" y="598714"/>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 name="Google Shape;13;p23"/>
          <p:cNvSpPr txBox="1"/>
          <p:nvPr>
            <p:ph type="ctrTitle"/>
          </p:nvPr>
        </p:nvSpPr>
        <p:spPr>
          <a:xfrm>
            <a:off x="86444" y="52961"/>
            <a:ext cx="7574101" cy="492793"/>
          </a:xfrm>
          <a:prstGeom prst="rect">
            <a:avLst/>
          </a:prstGeom>
          <a:noFill/>
          <a:ln>
            <a:noFill/>
          </a:ln>
        </p:spPr>
        <p:txBody>
          <a:bodyPr anchorCtr="0" anchor="t" bIns="45700" lIns="91425" spcFirstLastPara="1" rIns="91425" wrap="square" tIns="108000">
            <a:norm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9pPr>
          </a:lstStyle>
          <a:p/>
        </p:txBody>
      </p:sp>
      <p:pic>
        <p:nvPicPr>
          <p:cNvPr id="14" name="Google Shape;14;p23"/>
          <p:cNvPicPr preferRelativeResize="0"/>
          <p:nvPr/>
        </p:nvPicPr>
        <p:blipFill rotWithShape="1">
          <a:blip r:embed="rId2">
            <a:alphaModFix/>
          </a:blip>
          <a:srcRect b="0" l="0" r="0" t="0"/>
          <a:stretch/>
        </p:blipFill>
        <p:spPr>
          <a:xfrm>
            <a:off x="7768220" y="178330"/>
            <a:ext cx="2040874" cy="2420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本文ページ">
  <p:cSld name="本文ページ">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4"/>
          <p:cNvSpPr txBox="1"/>
          <p:nvPr>
            <p:ph idx="1" type="body"/>
          </p:nvPr>
        </p:nvSpPr>
        <p:spPr>
          <a:xfrm>
            <a:off x="375559" y="1201913"/>
            <a:ext cx="9144000" cy="504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rgbClr val="000000"/>
              </a:buClr>
              <a:buSzPts val="1400"/>
              <a:buFont typeface="Arial"/>
              <a:buNone/>
              <a:defRPr b="0" i="0" sz="3200" u="none" cap="none" strike="noStrike">
                <a:solidFill>
                  <a:srgbClr val="636363"/>
                </a:solidFill>
                <a:latin typeface="Meiryo"/>
                <a:ea typeface="Meiryo"/>
                <a:cs typeface="Meiryo"/>
                <a:sym typeface="Meiryo"/>
              </a:defRPr>
            </a:lvl1pPr>
            <a:lvl2pPr indent="-320040" lvl="1" marL="914400" marR="0" rtl="0" algn="l">
              <a:lnSpc>
                <a:spcPct val="120000"/>
              </a:lnSpc>
              <a:spcBef>
                <a:spcPts val="0"/>
              </a:spcBef>
              <a:spcAft>
                <a:spcPts val="0"/>
              </a:spcAft>
              <a:buClr>
                <a:srgbClr val="F18B00"/>
              </a:buClr>
              <a:buSzPts val="1440"/>
              <a:buFont typeface="Noto Sans Symbols"/>
              <a:buChar char="●"/>
              <a:defRPr b="0" i="0" sz="1800" u="none" cap="none" strike="noStrike">
                <a:solidFill>
                  <a:srgbClr val="636363"/>
                </a:solidFill>
                <a:latin typeface="Meiryo"/>
                <a:ea typeface="Meiryo"/>
                <a:cs typeface="Meiryo"/>
                <a:sym typeface="Meiryo"/>
              </a:defRPr>
            </a:lvl2pPr>
            <a:lvl3pPr indent="-320039" lvl="2" marL="1371600" marR="0" rtl="0" algn="l">
              <a:lnSpc>
                <a:spcPct val="120000"/>
              </a:lnSpc>
              <a:spcBef>
                <a:spcPts val="0"/>
              </a:spcBef>
              <a:spcAft>
                <a:spcPts val="0"/>
              </a:spcAft>
              <a:buClr>
                <a:srgbClr val="787878"/>
              </a:buClr>
              <a:buSzPts val="1440"/>
              <a:buFont typeface="Noto Sans Symbols"/>
              <a:buChar char="●"/>
              <a:defRPr b="0" i="0" sz="1800" u="none" cap="none" strike="noStrike">
                <a:solidFill>
                  <a:srgbClr val="636363"/>
                </a:solidFill>
                <a:latin typeface="Meiryo"/>
                <a:ea typeface="Meiryo"/>
                <a:cs typeface="Meiryo"/>
                <a:sym typeface="Meiryo"/>
              </a:defRPr>
            </a:lvl3pPr>
            <a:lvl4pPr indent="-228600" lvl="3" marL="1828800" marR="0" rtl="0" algn="l">
              <a:lnSpc>
                <a:spcPct val="120000"/>
              </a:lnSpc>
              <a:spcBef>
                <a:spcPts val="0"/>
              </a:spcBef>
              <a:spcAft>
                <a:spcPts val="0"/>
              </a:spcAft>
              <a:buClr>
                <a:srgbClr val="000000"/>
              </a:buClr>
              <a:buSzPts val="1400"/>
              <a:buFont typeface="Arial"/>
              <a:buNone/>
              <a:defRPr b="0" i="0" sz="1800" u="none" cap="none" strike="noStrike">
                <a:solidFill>
                  <a:srgbClr val="636363"/>
                </a:solidFill>
                <a:latin typeface="Meiryo"/>
                <a:ea typeface="Meiryo"/>
                <a:cs typeface="Meiryo"/>
                <a:sym typeface="Meiryo"/>
              </a:defRPr>
            </a:lvl4pPr>
            <a:lvl5pPr indent="-228600" lvl="4" marL="2286000" marR="0" rtl="0" algn="l">
              <a:lnSpc>
                <a:spcPct val="120000"/>
              </a:lnSpc>
              <a:spcBef>
                <a:spcPts val="0"/>
              </a:spcBef>
              <a:spcAft>
                <a:spcPts val="0"/>
              </a:spcAft>
              <a:buClr>
                <a:srgbClr val="000000"/>
              </a:buClr>
              <a:buSzPts val="1400"/>
              <a:buFont typeface="Arial"/>
              <a:buNone/>
              <a:defRPr b="0" i="0" sz="1600" u="none" cap="none" strike="noStrike">
                <a:solidFill>
                  <a:srgbClr val="636363"/>
                </a:solidFill>
                <a:latin typeface="Meiryo"/>
                <a:ea typeface="Meiryo"/>
                <a:cs typeface="Meiryo"/>
                <a:sym typeface="Meiry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 name="Google Shape;17;p24"/>
          <p:cNvSpPr txBox="1"/>
          <p:nvPr>
            <p:ph idx="2" type="body"/>
          </p:nvPr>
        </p:nvSpPr>
        <p:spPr>
          <a:xfrm>
            <a:off x="381000" y="1821035"/>
            <a:ext cx="9144000" cy="444328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0"/>
              </a:spcBef>
              <a:spcAft>
                <a:spcPts val="0"/>
              </a:spcAft>
              <a:buClr>
                <a:srgbClr val="000000"/>
              </a:buClr>
              <a:buSzPts val="1400"/>
              <a:buFont typeface="Arial"/>
              <a:buNone/>
              <a:defRPr b="0" i="0" sz="2800" u="none" cap="none" strike="noStrike">
                <a:solidFill>
                  <a:srgbClr val="636363"/>
                </a:solidFill>
                <a:latin typeface="Meiryo"/>
                <a:ea typeface="Meiryo"/>
                <a:cs typeface="Meiryo"/>
                <a:sym typeface="Meiryo"/>
              </a:defRPr>
            </a:lvl1pPr>
            <a:lvl2pPr indent="-350519" lvl="1" marL="914400" marR="0" rtl="0" algn="l">
              <a:lnSpc>
                <a:spcPct val="120000"/>
              </a:lnSpc>
              <a:spcBef>
                <a:spcPts val="400"/>
              </a:spcBef>
              <a:spcAft>
                <a:spcPts val="0"/>
              </a:spcAft>
              <a:buClr>
                <a:schemeClr val="dk1"/>
              </a:buClr>
              <a:buSzPts val="1920"/>
              <a:buFont typeface="Noto Sans Symbols"/>
              <a:buChar char="●"/>
              <a:defRPr b="0" i="0" sz="2400" u="none" cap="none" strike="noStrike">
                <a:solidFill>
                  <a:srgbClr val="636363"/>
                </a:solidFill>
                <a:latin typeface="Meiryo"/>
                <a:ea typeface="Meiryo"/>
                <a:cs typeface="Meiryo"/>
                <a:sym typeface="Meiryo"/>
              </a:defRPr>
            </a:lvl2pPr>
            <a:lvl3pPr indent="-330200" lvl="2" marL="1371600" marR="0" rtl="0" algn="l">
              <a:lnSpc>
                <a:spcPct val="120000"/>
              </a:lnSpc>
              <a:spcBef>
                <a:spcPts val="0"/>
              </a:spcBef>
              <a:spcAft>
                <a:spcPts val="0"/>
              </a:spcAft>
              <a:buClr>
                <a:srgbClr val="787878"/>
              </a:buClr>
              <a:buSzPts val="1600"/>
              <a:buFont typeface="Noto Sans Symbols"/>
              <a:buChar char="●"/>
              <a:defRPr b="0" i="0" sz="2000" u="none" cap="none" strike="noStrike">
                <a:solidFill>
                  <a:srgbClr val="636363"/>
                </a:solidFill>
                <a:latin typeface="Meiryo"/>
                <a:ea typeface="Meiryo"/>
                <a:cs typeface="Meiryo"/>
                <a:sym typeface="Meiryo"/>
              </a:defRPr>
            </a:lvl3pPr>
            <a:lvl4pPr indent="-228600" lvl="3" marL="1828800" marR="0" rtl="0" algn="l">
              <a:lnSpc>
                <a:spcPct val="120000"/>
              </a:lnSpc>
              <a:spcBef>
                <a:spcPts val="0"/>
              </a:spcBef>
              <a:spcAft>
                <a:spcPts val="0"/>
              </a:spcAft>
              <a:buClr>
                <a:srgbClr val="000000"/>
              </a:buClr>
              <a:buSzPts val="1400"/>
              <a:buFont typeface="Arial"/>
              <a:buNone/>
              <a:defRPr b="0" i="0" sz="1800" u="none" cap="none" strike="noStrike">
                <a:solidFill>
                  <a:srgbClr val="636363"/>
                </a:solidFill>
                <a:latin typeface="Meiryo"/>
                <a:ea typeface="Meiryo"/>
                <a:cs typeface="Meiryo"/>
                <a:sym typeface="Meiryo"/>
              </a:defRPr>
            </a:lvl4pPr>
            <a:lvl5pPr indent="-228600" lvl="4" marL="2286000" marR="0" rtl="0" algn="l">
              <a:lnSpc>
                <a:spcPct val="120000"/>
              </a:lnSpc>
              <a:spcBef>
                <a:spcPts val="0"/>
              </a:spcBef>
              <a:spcAft>
                <a:spcPts val="0"/>
              </a:spcAft>
              <a:buClr>
                <a:srgbClr val="000000"/>
              </a:buClr>
              <a:buSzPts val="1400"/>
              <a:buFont typeface="Arial"/>
              <a:buNone/>
              <a:defRPr b="0" i="0" sz="1600" u="none" cap="none" strike="noStrike">
                <a:solidFill>
                  <a:srgbClr val="636363"/>
                </a:solidFill>
                <a:latin typeface="Meiryo"/>
                <a:ea typeface="Meiryo"/>
                <a:cs typeface="Meiryo"/>
                <a:sym typeface="Meiry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8" name="Google Shape;18;p24"/>
          <p:cNvCxnSpPr/>
          <p:nvPr/>
        </p:nvCxnSpPr>
        <p:spPr>
          <a:xfrm>
            <a:off x="0" y="924721"/>
            <a:ext cx="9906000" cy="0"/>
          </a:xfrm>
          <a:prstGeom prst="straightConnector1">
            <a:avLst/>
          </a:prstGeom>
          <a:noFill/>
          <a:ln cap="flat" cmpd="sng" w="44450">
            <a:solidFill>
              <a:srgbClr val="F1C11D"/>
            </a:solidFill>
            <a:prstDash val="solid"/>
            <a:round/>
            <a:headEnd len="sm" w="sm" type="none"/>
            <a:tailEnd len="sm" w="sm" type="none"/>
          </a:ln>
        </p:spPr>
      </p:cxnSp>
      <p:sp>
        <p:nvSpPr>
          <p:cNvPr id="19" name="Google Shape;19;p24"/>
          <p:cNvSpPr txBox="1"/>
          <p:nvPr>
            <p:ph type="title"/>
          </p:nvPr>
        </p:nvSpPr>
        <p:spPr>
          <a:xfrm>
            <a:off x="226800" y="144000"/>
            <a:ext cx="9360000" cy="828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3600" u="none" cap="none" strike="noStrike">
                <a:solidFill>
                  <a:srgbClr val="636363"/>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9pPr>
          </a:lstStyle>
          <a:p/>
        </p:txBody>
      </p:sp>
      <p:pic>
        <p:nvPicPr>
          <p:cNvPr id="20" name="Google Shape;20;p24"/>
          <p:cNvPicPr preferRelativeResize="0"/>
          <p:nvPr/>
        </p:nvPicPr>
        <p:blipFill rotWithShape="1">
          <a:blip r:embed="rId3">
            <a:alphaModFix/>
          </a:blip>
          <a:srcRect b="0" l="0" r="0" t="0"/>
          <a:stretch/>
        </p:blipFill>
        <p:spPr>
          <a:xfrm>
            <a:off x="178244" y="6509147"/>
            <a:ext cx="419711" cy="318151"/>
          </a:xfrm>
          <a:prstGeom prst="rect">
            <a:avLst/>
          </a:prstGeom>
          <a:noFill/>
          <a:ln>
            <a:noFill/>
          </a:ln>
        </p:spPr>
      </p:pic>
      <p:sp>
        <p:nvSpPr>
          <p:cNvPr id="21" name="Google Shape;21;p24"/>
          <p:cNvSpPr txBox="1"/>
          <p:nvPr/>
        </p:nvSpPr>
        <p:spPr>
          <a:xfrm>
            <a:off x="4818578" y="6545680"/>
            <a:ext cx="570506" cy="323850"/>
          </a:xfrm>
          <a:prstGeom prst="rect">
            <a:avLst/>
          </a:prstGeom>
          <a:noFill/>
          <a:ln>
            <a:noFill/>
          </a:ln>
        </p:spPr>
        <p:txBody>
          <a:bodyPr anchorCtr="0" anchor="t" bIns="0" lIns="91425" spcFirstLastPara="1" rIns="91425" wrap="square" tIns="72000">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1" i="0" lang="ja-JP" sz="1400" u="none" cap="none" strike="noStrike">
                <a:solidFill>
                  <a:srgbClr val="434343"/>
                </a:solidFill>
                <a:latin typeface="Calibri"/>
                <a:ea typeface="Calibri"/>
                <a:cs typeface="Calibri"/>
                <a:sym typeface="Calibri"/>
              </a:rPr>
              <a:t>‹#›</a:t>
            </a:fld>
            <a:endParaRPr b="1" i="0" sz="1400" u="none" cap="none" strike="noStrike">
              <a:solidFill>
                <a:srgbClr val="434343"/>
              </a:solidFill>
              <a:latin typeface="Calibri"/>
              <a:ea typeface="Calibri"/>
              <a:cs typeface="Calibri"/>
              <a:sym typeface="Calibri"/>
            </a:endParaRPr>
          </a:p>
        </p:txBody>
      </p:sp>
      <p:sp>
        <p:nvSpPr>
          <p:cNvPr id="22" name="Google Shape;22;p24"/>
          <p:cNvSpPr txBox="1"/>
          <p:nvPr>
            <p:ph idx="11" type="ftr"/>
          </p:nvPr>
        </p:nvSpPr>
        <p:spPr>
          <a:xfrm>
            <a:off x="5561718" y="6607290"/>
            <a:ext cx="4284000" cy="238835"/>
          </a:xfrm>
          <a:prstGeom prst="rect">
            <a:avLst/>
          </a:prstGeom>
          <a:noFill/>
          <a:ln>
            <a:noFill/>
          </a:ln>
        </p:spPr>
        <p:txBody>
          <a:bodyPr anchorCtr="0" anchor="t" bIns="45700" lIns="91425" spcFirstLastPara="1" rIns="72000" wrap="square" tIns="45700">
            <a:noAutofit/>
          </a:bodyPr>
          <a:lstStyle>
            <a:lvl1pPr lvl="0" marR="0" rtl="0" algn="r">
              <a:lnSpc>
                <a:spcPct val="100000"/>
              </a:lnSpc>
              <a:spcBef>
                <a:spcPts val="0"/>
              </a:spcBef>
              <a:spcAft>
                <a:spcPts val="0"/>
              </a:spcAft>
              <a:buClr>
                <a:srgbClr val="000000"/>
              </a:buClr>
              <a:buSzPts val="1400"/>
              <a:buFont typeface="Arial"/>
              <a:buNone/>
              <a:defRPr b="1" i="0" sz="1100" u="none" cap="none" strike="noStrike">
                <a:solidFill>
                  <a:srgbClr val="43434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中表紙">
  <p:cSld name="1_中表紙">
    <p:bg>
      <p:bgPr>
        <a:blipFill>
          <a:blip r:embed="rId2">
            <a:alphaModFix/>
          </a:blip>
          <a:stretch>
            <a:fillRect/>
          </a:stretch>
        </a:blipFill>
      </p:bgPr>
    </p:bg>
    <p:spTree>
      <p:nvGrpSpPr>
        <p:cNvPr id="23" name="Shape 2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最終ページ">
  <p:cSld name="最終ページ">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26"/>
          <p:cNvPicPr preferRelativeResize="0"/>
          <p:nvPr/>
        </p:nvPicPr>
        <p:blipFill rotWithShape="1">
          <a:blip r:embed="rId3">
            <a:alphaModFix/>
          </a:blip>
          <a:srcRect b="0" l="0" r="0" t="0"/>
          <a:stretch/>
        </p:blipFill>
        <p:spPr>
          <a:xfrm flipH="1" rot="10800000">
            <a:off x="-1" y="-2"/>
            <a:ext cx="2156347" cy="1692324"/>
          </a:xfrm>
          <a:prstGeom prst="rect">
            <a:avLst/>
          </a:prstGeom>
          <a:noFill/>
          <a:ln>
            <a:noFill/>
          </a:ln>
        </p:spPr>
      </p:pic>
      <p:grpSp>
        <p:nvGrpSpPr>
          <p:cNvPr id="26" name="Google Shape;26;p26"/>
          <p:cNvGrpSpPr/>
          <p:nvPr/>
        </p:nvGrpSpPr>
        <p:grpSpPr>
          <a:xfrm>
            <a:off x="3499940" y="2926774"/>
            <a:ext cx="2943764" cy="965055"/>
            <a:chOff x="3499940" y="2926774"/>
            <a:chExt cx="2943764" cy="965055"/>
          </a:xfrm>
        </p:grpSpPr>
        <p:pic>
          <p:nvPicPr>
            <p:cNvPr id="27" name="Google Shape;27;p26"/>
            <p:cNvPicPr preferRelativeResize="0"/>
            <p:nvPr/>
          </p:nvPicPr>
          <p:blipFill rotWithShape="1">
            <a:blip r:embed="rId4">
              <a:alphaModFix/>
            </a:blip>
            <a:srcRect b="0" l="0" r="0" t="0"/>
            <a:stretch/>
          </p:blipFill>
          <p:spPr>
            <a:xfrm>
              <a:off x="3499940" y="2926774"/>
              <a:ext cx="2943764" cy="737617"/>
            </a:xfrm>
            <a:prstGeom prst="rect">
              <a:avLst/>
            </a:prstGeom>
            <a:noFill/>
            <a:ln>
              <a:noFill/>
            </a:ln>
          </p:spPr>
        </p:pic>
        <p:sp>
          <p:nvSpPr>
            <p:cNvPr id="28" name="Google Shape;28;p26"/>
            <p:cNvSpPr txBox="1"/>
            <p:nvPr/>
          </p:nvSpPr>
          <p:spPr>
            <a:xfrm>
              <a:off x="3511315" y="3522497"/>
              <a:ext cx="293238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ja-JP" sz="1800" u="none" cap="none" strike="noStrike">
                  <a:solidFill>
                    <a:srgbClr val="F1C11D"/>
                  </a:solidFill>
                  <a:latin typeface="Calibri"/>
                  <a:ea typeface="Calibri"/>
                  <a:cs typeface="Calibri"/>
                  <a:sym typeface="Calibri"/>
                </a:rPr>
                <a:t>http://cocoto.co.jp</a:t>
              </a:r>
              <a:endParaRPr b="0" i="0" sz="1800" u="none" cap="none" strike="noStrike">
                <a:solidFill>
                  <a:srgbClr val="F1C11D"/>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ページ">
  <p:cSld name="タイトルページ">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27"/>
          <p:cNvPicPr preferRelativeResize="0"/>
          <p:nvPr/>
        </p:nvPicPr>
        <p:blipFill rotWithShape="1">
          <a:blip r:embed="rId3">
            <a:alphaModFix/>
          </a:blip>
          <a:srcRect b="0" l="0" r="0" t="0"/>
          <a:stretch/>
        </p:blipFill>
        <p:spPr>
          <a:xfrm>
            <a:off x="339467" y="5973398"/>
            <a:ext cx="2381773" cy="596799"/>
          </a:xfrm>
          <a:prstGeom prst="rect">
            <a:avLst/>
          </a:prstGeom>
          <a:noFill/>
          <a:ln>
            <a:noFill/>
          </a:ln>
        </p:spPr>
      </p:pic>
      <p:sp>
        <p:nvSpPr>
          <p:cNvPr id="31" name="Google Shape;31;p27"/>
          <p:cNvSpPr txBox="1"/>
          <p:nvPr>
            <p:ph type="ctrTitle"/>
          </p:nvPr>
        </p:nvSpPr>
        <p:spPr>
          <a:xfrm>
            <a:off x="818865" y="1405720"/>
            <a:ext cx="7697337" cy="87345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4400" u="none" cap="none" strike="noStrike">
                <a:solidFill>
                  <a:srgbClr val="636363"/>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9pPr>
          </a:lstStyle>
          <a:p/>
        </p:txBody>
      </p:sp>
      <p:sp>
        <p:nvSpPr>
          <p:cNvPr id="32" name="Google Shape;32;p27"/>
          <p:cNvSpPr txBox="1"/>
          <p:nvPr>
            <p:ph idx="1" type="subTitle"/>
          </p:nvPr>
        </p:nvSpPr>
        <p:spPr>
          <a:xfrm>
            <a:off x="819504" y="2295209"/>
            <a:ext cx="7548219" cy="68000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rgbClr val="8C8C8C"/>
              </a:buClr>
              <a:buSzPts val="3200"/>
              <a:buFont typeface="Arial"/>
              <a:buNone/>
              <a:defRPr b="0" i="0" sz="3200" u="none" cap="none" strike="noStrike">
                <a:solidFill>
                  <a:srgbClr val="8C8C8C"/>
                </a:solidFill>
                <a:latin typeface="Meiryo"/>
                <a:ea typeface="Meiryo"/>
                <a:cs typeface="Meiryo"/>
                <a:sym typeface="Meiryo"/>
              </a:defRPr>
            </a:lvl1pPr>
            <a:lvl2pPr lvl="1" marR="0" rtl="0" algn="ctr">
              <a:lnSpc>
                <a:spcPct val="120000"/>
              </a:lnSpc>
              <a:spcBef>
                <a:spcPts val="0"/>
              </a:spcBef>
              <a:spcAft>
                <a:spcPts val="0"/>
              </a:spcAft>
              <a:buClr>
                <a:srgbClr val="F18B00"/>
              </a:buClr>
              <a:buSzPts val="1440"/>
              <a:buFont typeface="Noto Sans Symbols"/>
              <a:buNone/>
              <a:defRPr b="0" i="0" sz="1800" u="none" cap="none" strike="noStrike">
                <a:solidFill>
                  <a:srgbClr val="8C8C8C"/>
                </a:solidFill>
                <a:latin typeface="Meiryo"/>
                <a:ea typeface="Meiryo"/>
                <a:cs typeface="Meiryo"/>
                <a:sym typeface="Meiryo"/>
              </a:defRPr>
            </a:lvl2pPr>
            <a:lvl3pPr lvl="2" marR="0" rtl="0" algn="ctr">
              <a:lnSpc>
                <a:spcPct val="120000"/>
              </a:lnSpc>
              <a:spcBef>
                <a:spcPts val="0"/>
              </a:spcBef>
              <a:spcAft>
                <a:spcPts val="0"/>
              </a:spcAft>
              <a:buClr>
                <a:srgbClr val="787878"/>
              </a:buClr>
              <a:buSzPts val="1440"/>
              <a:buFont typeface="Noto Sans Symbols"/>
              <a:buNone/>
              <a:defRPr b="0" i="0" sz="1800" u="none" cap="none" strike="noStrike">
                <a:solidFill>
                  <a:srgbClr val="8C8C8C"/>
                </a:solidFill>
                <a:latin typeface="Meiryo"/>
                <a:ea typeface="Meiryo"/>
                <a:cs typeface="Meiryo"/>
                <a:sym typeface="Meiryo"/>
              </a:defRPr>
            </a:lvl3pPr>
            <a:lvl4pPr lvl="3" marR="0" rtl="0" algn="ctr">
              <a:lnSpc>
                <a:spcPct val="120000"/>
              </a:lnSpc>
              <a:spcBef>
                <a:spcPts val="0"/>
              </a:spcBef>
              <a:spcAft>
                <a:spcPts val="0"/>
              </a:spcAft>
              <a:buClr>
                <a:srgbClr val="8C8C8C"/>
              </a:buClr>
              <a:buSzPts val="1800"/>
              <a:buFont typeface="Arial"/>
              <a:buNone/>
              <a:defRPr b="0" i="0" sz="1800" u="none" cap="none" strike="noStrike">
                <a:solidFill>
                  <a:srgbClr val="8C8C8C"/>
                </a:solidFill>
                <a:latin typeface="Meiryo"/>
                <a:ea typeface="Meiryo"/>
                <a:cs typeface="Meiryo"/>
                <a:sym typeface="Meiryo"/>
              </a:defRPr>
            </a:lvl4pPr>
            <a:lvl5pPr lvl="4" marR="0" rtl="0" algn="ctr">
              <a:lnSpc>
                <a:spcPct val="120000"/>
              </a:lnSpc>
              <a:spcBef>
                <a:spcPts val="0"/>
              </a:spcBef>
              <a:spcAft>
                <a:spcPts val="0"/>
              </a:spcAft>
              <a:buClr>
                <a:srgbClr val="8C8C8C"/>
              </a:buClr>
              <a:buSzPts val="1600"/>
              <a:buFont typeface="Arial"/>
              <a:buNone/>
              <a:defRPr b="0" i="0" sz="1600" u="none" cap="none" strike="noStrike">
                <a:solidFill>
                  <a:srgbClr val="8C8C8C"/>
                </a:solidFill>
                <a:latin typeface="Meiryo"/>
                <a:ea typeface="Meiryo"/>
                <a:cs typeface="Meiryo"/>
                <a:sym typeface="Meiryo"/>
              </a:defRPr>
            </a:lvl5pPr>
            <a:lvl6pPr lvl="5" marR="0" rtl="0" algn="ctr">
              <a:lnSpc>
                <a:spcPct val="100000"/>
              </a:lnSpc>
              <a:spcBef>
                <a:spcPts val="400"/>
              </a:spcBef>
              <a:spcAft>
                <a:spcPts val="0"/>
              </a:spcAft>
              <a:buClr>
                <a:srgbClr val="8C8C8C"/>
              </a:buClr>
              <a:buSzPts val="2000"/>
              <a:buFont typeface="Arial"/>
              <a:buNone/>
              <a:defRPr b="0" i="0" sz="2000" u="none" cap="none" strike="noStrike">
                <a:solidFill>
                  <a:srgbClr val="8C8C8C"/>
                </a:solidFill>
                <a:latin typeface="Calibri"/>
                <a:ea typeface="Calibri"/>
                <a:cs typeface="Calibri"/>
                <a:sym typeface="Calibri"/>
              </a:defRPr>
            </a:lvl6pPr>
            <a:lvl7pPr lvl="6" marR="0" rtl="0" algn="ctr">
              <a:lnSpc>
                <a:spcPct val="100000"/>
              </a:lnSpc>
              <a:spcBef>
                <a:spcPts val="400"/>
              </a:spcBef>
              <a:spcAft>
                <a:spcPts val="0"/>
              </a:spcAft>
              <a:buClr>
                <a:srgbClr val="8C8C8C"/>
              </a:buClr>
              <a:buSzPts val="2000"/>
              <a:buFont typeface="Arial"/>
              <a:buNone/>
              <a:defRPr b="0" i="0" sz="2000" u="none" cap="none" strike="noStrike">
                <a:solidFill>
                  <a:srgbClr val="8C8C8C"/>
                </a:solidFill>
                <a:latin typeface="Calibri"/>
                <a:ea typeface="Calibri"/>
                <a:cs typeface="Calibri"/>
                <a:sym typeface="Calibri"/>
              </a:defRPr>
            </a:lvl7pPr>
            <a:lvl8pPr lvl="7" marR="0" rtl="0" algn="ctr">
              <a:lnSpc>
                <a:spcPct val="100000"/>
              </a:lnSpc>
              <a:spcBef>
                <a:spcPts val="400"/>
              </a:spcBef>
              <a:spcAft>
                <a:spcPts val="0"/>
              </a:spcAft>
              <a:buClr>
                <a:srgbClr val="8C8C8C"/>
              </a:buClr>
              <a:buSzPts val="2000"/>
              <a:buFont typeface="Arial"/>
              <a:buNone/>
              <a:defRPr b="0" i="0" sz="2000" u="none" cap="none" strike="noStrike">
                <a:solidFill>
                  <a:srgbClr val="8C8C8C"/>
                </a:solidFill>
                <a:latin typeface="Calibri"/>
                <a:ea typeface="Calibri"/>
                <a:cs typeface="Calibri"/>
                <a:sym typeface="Calibri"/>
              </a:defRPr>
            </a:lvl8pPr>
            <a:lvl9pPr lvl="8" marR="0" rtl="0" algn="ctr">
              <a:lnSpc>
                <a:spcPct val="100000"/>
              </a:lnSpc>
              <a:spcBef>
                <a:spcPts val="400"/>
              </a:spcBef>
              <a:spcAft>
                <a:spcPts val="0"/>
              </a:spcAft>
              <a:buClr>
                <a:srgbClr val="8C8C8C"/>
              </a:buClr>
              <a:buSzPts val="2000"/>
              <a:buFont typeface="Arial"/>
              <a:buNone/>
              <a:defRPr b="0" i="0" sz="2000" u="none" cap="none" strike="noStrike">
                <a:solidFill>
                  <a:srgbClr val="8C8C8C"/>
                </a:solidFill>
                <a:latin typeface="Calibri"/>
                <a:ea typeface="Calibri"/>
                <a:cs typeface="Calibri"/>
                <a:sym typeface="Calibri"/>
              </a:defRPr>
            </a:lvl9pPr>
          </a:lstStyle>
          <a:p/>
        </p:txBody>
      </p:sp>
      <p:sp>
        <p:nvSpPr>
          <p:cNvPr id="33" name="Google Shape;33;p27"/>
          <p:cNvSpPr txBox="1"/>
          <p:nvPr>
            <p:ph idx="2" type="body"/>
          </p:nvPr>
        </p:nvSpPr>
        <p:spPr>
          <a:xfrm>
            <a:off x="789296" y="3637742"/>
            <a:ext cx="8177283" cy="466725"/>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120000"/>
              </a:lnSpc>
              <a:spcBef>
                <a:spcPts val="0"/>
              </a:spcBef>
              <a:spcAft>
                <a:spcPts val="0"/>
              </a:spcAft>
              <a:buClr>
                <a:srgbClr val="000000"/>
              </a:buClr>
              <a:buSzPts val="1400"/>
              <a:buFont typeface="Arial"/>
              <a:buNone/>
              <a:defRPr b="0" i="0" sz="2800" u="none" cap="none" strike="noStrike">
                <a:solidFill>
                  <a:schemeClr val="lt1"/>
                </a:solidFill>
                <a:latin typeface="Meiryo"/>
                <a:ea typeface="Meiryo"/>
                <a:cs typeface="Meiryo"/>
                <a:sym typeface="Meiryo"/>
              </a:defRPr>
            </a:lvl1pPr>
            <a:lvl2pPr indent="-320040" lvl="1" marL="914400" marR="0" rtl="0" algn="l">
              <a:lnSpc>
                <a:spcPct val="120000"/>
              </a:lnSpc>
              <a:spcBef>
                <a:spcPts val="0"/>
              </a:spcBef>
              <a:spcAft>
                <a:spcPts val="0"/>
              </a:spcAft>
              <a:buClr>
                <a:srgbClr val="F18B00"/>
              </a:buClr>
              <a:buSzPts val="1440"/>
              <a:buFont typeface="Noto Sans Symbols"/>
              <a:buChar char="●"/>
              <a:defRPr b="0" i="0" sz="1800" u="none" cap="none" strike="noStrike">
                <a:solidFill>
                  <a:srgbClr val="636363"/>
                </a:solidFill>
                <a:latin typeface="Meiryo"/>
                <a:ea typeface="Meiryo"/>
                <a:cs typeface="Meiryo"/>
                <a:sym typeface="Meiryo"/>
              </a:defRPr>
            </a:lvl2pPr>
            <a:lvl3pPr indent="-320039" lvl="2" marL="1371600" marR="0" rtl="0" algn="l">
              <a:lnSpc>
                <a:spcPct val="120000"/>
              </a:lnSpc>
              <a:spcBef>
                <a:spcPts val="0"/>
              </a:spcBef>
              <a:spcAft>
                <a:spcPts val="0"/>
              </a:spcAft>
              <a:buClr>
                <a:srgbClr val="787878"/>
              </a:buClr>
              <a:buSzPts val="1440"/>
              <a:buFont typeface="Noto Sans Symbols"/>
              <a:buChar char="●"/>
              <a:defRPr b="0" i="0" sz="1800" u="none" cap="none" strike="noStrike">
                <a:solidFill>
                  <a:srgbClr val="636363"/>
                </a:solidFill>
                <a:latin typeface="Meiryo"/>
                <a:ea typeface="Meiryo"/>
                <a:cs typeface="Meiryo"/>
                <a:sym typeface="Meiryo"/>
              </a:defRPr>
            </a:lvl3pPr>
            <a:lvl4pPr indent="-228600" lvl="3" marL="1828800" marR="0" rtl="0" algn="l">
              <a:lnSpc>
                <a:spcPct val="120000"/>
              </a:lnSpc>
              <a:spcBef>
                <a:spcPts val="0"/>
              </a:spcBef>
              <a:spcAft>
                <a:spcPts val="0"/>
              </a:spcAft>
              <a:buClr>
                <a:srgbClr val="000000"/>
              </a:buClr>
              <a:buSzPts val="1400"/>
              <a:buFont typeface="Arial"/>
              <a:buNone/>
              <a:defRPr b="0" i="0" sz="1800" u="none" cap="none" strike="noStrike">
                <a:solidFill>
                  <a:srgbClr val="636363"/>
                </a:solidFill>
                <a:latin typeface="Meiryo"/>
                <a:ea typeface="Meiryo"/>
                <a:cs typeface="Meiryo"/>
                <a:sym typeface="Meiryo"/>
              </a:defRPr>
            </a:lvl4pPr>
            <a:lvl5pPr indent="-228600" lvl="4" marL="2286000" marR="0" rtl="0" algn="l">
              <a:lnSpc>
                <a:spcPct val="120000"/>
              </a:lnSpc>
              <a:spcBef>
                <a:spcPts val="0"/>
              </a:spcBef>
              <a:spcAft>
                <a:spcPts val="0"/>
              </a:spcAft>
              <a:buClr>
                <a:srgbClr val="000000"/>
              </a:buClr>
              <a:buSzPts val="1400"/>
              <a:buFont typeface="Arial"/>
              <a:buNone/>
              <a:defRPr b="0" i="0" sz="1600" u="none" cap="none" strike="noStrike">
                <a:solidFill>
                  <a:srgbClr val="636363"/>
                </a:solidFill>
                <a:latin typeface="Meiryo"/>
                <a:ea typeface="Meiryo"/>
                <a:cs typeface="Meiryo"/>
                <a:sym typeface="Meiry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本文ページ">
  <p:cSld name="2_本文ページ">
    <p:bg>
      <p:bgPr>
        <a:blipFill>
          <a:blip r:embed="rId2">
            <a:alphaModFix/>
          </a:blip>
          <a:stretch>
            <a:fillRect/>
          </a:stretch>
        </a:blipFill>
      </p:bgPr>
    </p:bg>
    <p:spTree>
      <p:nvGrpSpPr>
        <p:cNvPr id="34" name="Shape 34"/>
        <p:cNvGrpSpPr/>
        <p:nvPr/>
      </p:nvGrpSpPr>
      <p:grpSpPr>
        <a:xfrm>
          <a:off x="0" y="0"/>
          <a:ext cx="0" cy="0"/>
          <a:chOff x="0" y="0"/>
          <a:chExt cx="0" cy="0"/>
        </a:xfrm>
      </p:grpSpPr>
      <p:cxnSp>
        <p:nvCxnSpPr>
          <p:cNvPr id="35" name="Google Shape;35;p28"/>
          <p:cNvCxnSpPr/>
          <p:nvPr/>
        </p:nvCxnSpPr>
        <p:spPr>
          <a:xfrm>
            <a:off x="0" y="1020257"/>
            <a:ext cx="9906000" cy="0"/>
          </a:xfrm>
          <a:prstGeom prst="straightConnector1">
            <a:avLst/>
          </a:prstGeom>
          <a:noFill/>
          <a:ln cap="flat" cmpd="sng" w="44450">
            <a:solidFill>
              <a:srgbClr val="F1C11D"/>
            </a:solidFill>
            <a:prstDash val="solid"/>
            <a:round/>
            <a:headEnd len="sm" w="sm" type="none"/>
            <a:tailEnd len="sm" w="sm" type="none"/>
          </a:ln>
        </p:spPr>
      </p:cxnSp>
      <p:sp>
        <p:nvSpPr>
          <p:cNvPr id="36" name="Google Shape;36;p28"/>
          <p:cNvSpPr txBox="1"/>
          <p:nvPr>
            <p:ph type="title"/>
          </p:nvPr>
        </p:nvSpPr>
        <p:spPr>
          <a:xfrm>
            <a:off x="226800" y="144000"/>
            <a:ext cx="9360000" cy="828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3600" u="none" cap="none" strike="noStrike">
                <a:solidFill>
                  <a:srgbClr val="636363"/>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9pPr>
          </a:lstStyle>
          <a:p/>
        </p:txBody>
      </p:sp>
      <p:pic>
        <p:nvPicPr>
          <p:cNvPr id="37" name="Google Shape;37;p28"/>
          <p:cNvPicPr preferRelativeResize="0"/>
          <p:nvPr/>
        </p:nvPicPr>
        <p:blipFill rotWithShape="1">
          <a:blip r:embed="rId3">
            <a:alphaModFix/>
          </a:blip>
          <a:srcRect b="0" l="0" r="0" t="0"/>
          <a:stretch/>
        </p:blipFill>
        <p:spPr>
          <a:xfrm>
            <a:off x="178244" y="6509147"/>
            <a:ext cx="419711" cy="318151"/>
          </a:xfrm>
          <a:prstGeom prst="rect">
            <a:avLst/>
          </a:prstGeom>
          <a:noFill/>
          <a:ln>
            <a:noFill/>
          </a:ln>
        </p:spPr>
      </p:pic>
      <p:sp>
        <p:nvSpPr>
          <p:cNvPr id="38" name="Google Shape;38;p28"/>
          <p:cNvSpPr txBox="1"/>
          <p:nvPr>
            <p:ph idx="11" type="ftr"/>
          </p:nvPr>
        </p:nvSpPr>
        <p:spPr>
          <a:xfrm>
            <a:off x="5561718" y="6607290"/>
            <a:ext cx="4284000" cy="238835"/>
          </a:xfrm>
          <a:prstGeom prst="rect">
            <a:avLst/>
          </a:prstGeom>
          <a:noFill/>
          <a:ln>
            <a:noFill/>
          </a:ln>
        </p:spPr>
        <p:txBody>
          <a:bodyPr anchorCtr="0" anchor="t" bIns="45700" lIns="91425" spcFirstLastPara="1" rIns="72000" wrap="square" tIns="45700">
            <a:noAutofit/>
          </a:bodyPr>
          <a:lstStyle>
            <a:lvl1pPr lvl="0" marR="0" rtl="0" algn="r">
              <a:lnSpc>
                <a:spcPct val="100000"/>
              </a:lnSpc>
              <a:spcBef>
                <a:spcPts val="0"/>
              </a:spcBef>
              <a:spcAft>
                <a:spcPts val="0"/>
              </a:spcAft>
              <a:buClr>
                <a:srgbClr val="000000"/>
              </a:buClr>
              <a:buSzPts val="1400"/>
              <a:buFont typeface="Arial"/>
              <a:buNone/>
              <a:defRPr b="1" i="0" sz="1100" u="none" cap="none" strike="noStrike">
                <a:solidFill>
                  <a:srgbClr val="43434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9" name="Google Shape;39;p28"/>
          <p:cNvSpPr txBox="1"/>
          <p:nvPr/>
        </p:nvSpPr>
        <p:spPr>
          <a:xfrm>
            <a:off x="4818578" y="6545680"/>
            <a:ext cx="570506" cy="323850"/>
          </a:xfrm>
          <a:prstGeom prst="rect">
            <a:avLst/>
          </a:prstGeom>
          <a:noFill/>
          <a:ln>
            <a:noFill/>
          </a:ln>
        </p:spPr>
        <p:txBody>
          <a:bodyPr anchorCtr="0" anchor="t" bIns="0" lIns="91425" spcFirstLastPara="1" rIns="91425" wrap="square" tIns="72000">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1" i="0" lang="ja-JP" sz="1400" u="none" cap="none" strike="noStrike">
                <a:solidFill>
                  <a:srgbClr val="434343"/>
                </a:solidFill>
                <a:latin typeface="Calibri"/>
                <a:ea typeface="Calibri"/>
                <a:cs typeface="Calibri"/>
                <a:sym typeface="Calibri"/>
              </a:rPr>
              <a:t>‹#›</a:t>
            </a:fld>
            <a:endParaRPr b="1" i="0" sz="1400" u="none" cap="none" strike="noStrike">
              <a:solidFill>
                <a:srgbClr val="434343"/>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本文（白紙）">
  <p:cSld name="本文（白紙）">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29"/>
          <p:cNvPicPr preferRelativeResize="0"/>
          <p:nvPr/>
        </p:nvPicPr>
        <p:blipFill rotWithShape="1">
          <a:blip r:embed="rId3">
            <a:alphaModFix/>
          </a:blip>
          <a:srcRect b="0" l="0" r="0" t="0"/>
          <a:stretch/>
        </p:blipFill>
        <p:spPr>
          <a:xfrm>
            <a:off x="178244" y="6509147"/>
            <a:ext cx="419711" cy="3181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p:cSld name="中表紙">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30"/>
          <p:cNvSpPr txBox="1"/>
          <p:nvPr>
            <p:ph type="title"/>
          </p:nvPr>
        </p:nvSpPr>
        <p:spPr>
          <a:xfrm>
            <a:off x="715963" y="2803525"/>
            <a:ext cx="7818437" cy="7016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rgbClr val="636363"/>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1" i="0" sz="1600" u="none" cap="none" strike="noStrike">
                <a:solidFill>
                  <a:srgbClr val="636363"/>
                </a:solidFill>
                <a:latin typeface="Meiryo"/>
                <a:ea typeface="Meiryo"/>
                <a:cs typeface="Meiryo"/>
                <a:sym typeface="Meiryo"/>
              </a:defRPr>
            </a:lvl9pPr>
          </a:lstStyle>
          <a:p/>
        </p:txBody>
      </p:sp>
      <p:sp>
        <p:nvSpPr>
          <p:cNvPr id="44" name="Google Shape;44;p30"/>
          <p:cNvSpPr txBox="1"/>
          <p:nvPr>
            <p:ph idx="11" type="ftr"/>
          </p:nvPr>
        </p:nvSpPr>
        <p:spPr>
          <a:xfrm>
            <a:off x="5561718" y="6607290"/>
            <a:ext cx="4284000" cy="238835"/>
          </a:xfrm>
          <a:prstGeom prst="rect">
            <a:avLst/>
          </a:prstGeom>
          <a:noFill/>
          <a:ln>
            <a:noFill/>
          </a:ln>
        </p:spPr>
        <p:txBody>
          <a:bodyPr anchorCtr="0" anchor="t" bIns="45700" lIns="91425" spcFirstLastPara="1" rIns="72000" wrap="square" tIns="45700">
            <a:noAutofit/>
          </a:bodyPr>
          <a:lstStyle>
            <a:lvl1pPr lvl="0" marR="0" rtl="0" algn="r">
              <a:lnSpc>
                <a:spcPct val="100000"/>
              </a:lnSpc>
              <a:spcBef>
                <a:spcPts val="0"/>
              </a:spcBef>
              <a:spcAft>
                <a:spcPts val="0"/>
              </a:spcAft>
              <a:buClr>
                <a:srgbClr val="000000"/>
              </a:buClr>
              <a:buSzPts val="1400"/>
              <a:buFont typeface="Arial"/>
              <a:buNone/>
              <a:defRPr b="1" i="0" sz="1100" u="none" cap="none" strike="noStrike">
                <a:solidFill>
                  <a:srgbClr val="43434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7.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44.png"/><Relationship Id="rId7" Type="http://schemas.openxmlformats.org/officeDocument/2006/relationships/image" Target="../media/image40.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g12841e3baf3_0_55"/>
          <p:cNvSpPr txBox="1"/>
          <p:nvPr/>
        </p:nvSpPr>
        <p:spPr>
          <a:xfrm>
            <a:off x="321549" y="2595499"/>
            <a:ext cx="9274500" cy="228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ja-JP" sz="6000" u="none" cap="none" strike="noStrike">
                <a:solidFill>
                  <a:srgbClr val="626262"/>
                </a:solidFill>
                <a:latin typeface="Arial"/>
                <a:ea typeface="Arial"/>
                <a:cs typeface="Arial"/>
                <a:sym typeface="Arial"/>
              </a:rPr>
              <a:t>クラウド技術者育成</a:t>
            </a:r>
            <a:endParaRPr b="1" i="0" sz="6000" u="none" cap="none" strike="noStrike">
              <a:solidFill>
                <a:srgbClr val="62626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1" i="0" lang="ja-JP" sz="4400" u="none" cap="none" strike="noStrike">
                <a:solidFill>
                  <a:srgbClr val="626262"/>
                </a:solidFill>
                <a:latin typeface="Arial"/>
                <a:ea typeface="Arial"/>
                <a:cs typeface="Arial"/>
                <a:sym typeface="Arial"/>
              </a:rPr>
              <a:t>-</a:t>
            </a:r>
            <a:r>
              <a:rPr b="1" lang="ja-JP" sz="4400">
                <a:solidFill>
                  <a:srgbClr val="626262"/>
                </a:solidFill>
              </a:rPr>
              <a:t>AWS</a:t>
            </a:r>
            <a:r>
              <a:rPr b="1" i="0" lang="ja-JP" sz="4400" u="none" cap="none" strike="noStrike">
                <a:solidFill>
                  <a:srgbClr val="626262"/>
                </a:solidFill>
                <a:latin typeface="Arial"/>
                <a:ea typeface="Arial"/>
                <a:cs typeface="Arial"/>
                <a:sym typeface="Arial"/>
              </a:rPr>
              <a:t>編-</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2841e3baf3_2_68"/>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187" name="Google Shape;187;g12841e3baf3_2_68"/>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「クラウドサービス」</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188" name="Google Shape;188;g12841e3baf3_2_68"/>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ネットワーク経由で</a:t>
            </a:r>
            <a:r>
              <a:rPr b="1" lang="ja-JP" sz="2600" u="sng">
                <a:solidFill>
                  <a:schemeClr val="dk2"/>
                </a:solidFill>
              </a:rPr>
              <a:t>アプリ</a:t>
            </a:r>
            <a:r>
              <a:rPr b="1" lang="ja-JP" sz="2600">
                <a:solidFill>
                  <a:srgbClr val="717171"/>
                </a:solidFill>
              </a:rPr>
              <a:t>を提供するサービス</a:t>
            </a:r>
            <a:endParaRPr b="1" i="0" sz="1800" u="sng" cap="none" strike="noStrike">
              <a:solidFill>
                <a:schemeClr val="dk2"/>
              </a:solidFill>
              <a:latin typeface="Arial"/>
              <a:ea typeface="Arial"/>
              <a:cs typeface="Arial"/>
              <a:sym typeface="Arial"/>
            </a:endParaRPr>
          </a:p>
        </p:txBody>
      </p:sp>
      <p:pic>
        <p:nvPicPr>
          <p:cNvPr id="189" name="Google Shape;189;g12841e3baf3_2_68"/>
          <p:cNvPicPr preferRelativeResize="0"/>
          <p:nvPr/>
        </p:nvPicPr>
        <p:blipFill rotWithShape="1">
          <a:blip r:embed="rId3">
            <a:alphaModFix/>
          </a:blip>
          <a:srcRect b="0" l="0" r="69456" t="0"/>
          <a:stretch/>
        </p:blipFill>
        <p:spPr>
          <a:xfrm>
            <a:off x="6934200" y="2339600"/>
            <a:ext cx="2257051" cy="3974775"/>
          </a:xfrm>
          <a:prstGeom prst="rect">
            <a:avLst/>
          </a:prstGeom>
          <a:noFill/>
          <a:ln>
            <a:noFill/>
          </a:ln>
        </p:spPr>
      </p:pic>
      <p:sp>
        <p:nvSpPr>
          <p:cNvPr id="190" name="Google Shape;190;g12841e3baf3_2_68"/>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a:t>
            </a:r>
            <a:r>
              <a:rPr b="1" lang="ja-JP" sz="3200">
                <a:solidFill>
                  <a:srgbClr val="717171"/>
                </a:solidFill>
              </a:rPr>
              <a:t>SaaS</a:t>
            </a:r>
            <a:r>
              <a:rPr b="1" lang="ja-JP" sz="3200">
                <a:solidFill>
                  <a:srgbClr val="717171"/>
                </a:solidFill>
              </a:rPr>
              <a:t>」</a:t>
            </a:r>
            <a:r>
              <a:rPr b="1" lang="ja-JP" sz="2600">
                <a:solidFill>
                  <a:srgbClr val="717171"/>
                </a:solidFill>
              </a:rPr>
              <a:t>Software as a Service</a:t>
            </a:r>
            <a:endParaRPr b="1" i="0" sz="26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191" name="Google Shape;191;g12841e3baf3_2_68"/>
          <p:cNvPicPr preferRelativeResize="0"/>
          <p:nvPr/>
        </p:nvPicPr>
        <p:blipFill rotWithShape="1">
          <a:blip r:embed="rId4">
            <a:alphaModFix/>
          </a:blip>
          <a:srcRect b="0" l="19559" r="17669" t="0"/>
          <a:stretch/>
        </p:blipFill>
        <p:spPr>
          <a:xfrm>
            <a:off x="1869125" y="3787389"/>
            <a:ext cx="975600" cy="857261"/>
          </a:xfrm>
          <a:prstGeom prst="rect">
            <a:avLst/>
          </a:prstGeom>
          <a:noFill/>
          <a:ln cap="flat" cmpd="sng" w="9525">
            <a:solidFill>
              <a:schemeClr val="dk1"/>
            </a:solidFill>
            <a:prstDash val="solid"/>
            <a:round/>
            <a:headEnd len="sm" w="sm" type="none"/>
            <a:tailEnd len="sm" w="sm" type="none"/>
          </a:ln>
        </p:spPr>
      </p:pic>
      <p:pic>
        <p:nvPicPr>
          <p:cNvPr id="192" name="Google Shape;192;g12841e3baf3_2_68"/>
          <p:cNvPicPr preferRelativeResize="0"/>
          <p:nvPr/>
        </p:nvPicPr>
        <p:blipFill>
          <a:blip r:embed="rId5">
            <a:alphaModFix/>
          </a:blip>
          <a:stretch>
            <a:fillRect/>
          </a:stretch>
        </p:blipFill>
        <p:spPr>
          <a:xfrm>
            <a:off x="2955225" y="3787400"/>
            <a:ext cx="857251" cy="857251"/>
          </a:xfrm>
          <a:prstGeom prst="rect">
            <a:avLst/>
          </a:prstGeom>
          <a:noFill/>
          <a:ln cap="flat" cmpd="sng" w="9525">
            <a:solidFill>
              <a:schemeClr val="dk1"/>
            </a:solidFill>
            <a:prstDash val="solid"/>
            <a:round/>
            <a:headEnd len="sm" w="sm" type="none"/>
            <a:tailEnd len="sm" w="sm" type="none"/>
          </a:ln>
        </p:spPr>
      </p:pic>
      <p:sp>
        <p:nvSpPr>
          <p:cNvPr id="193" name="Google Shape;193;g12841e3baf3_2_68"/>
          <p:cNvSpPr/>
          <p:nvPr/>
        </p:nvSpPr>
        <p:spPr>
          <a:xfrm>
            <a:off x="1159725" y="2736800"/>
            <a:ext cx="5273700" cy="59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700">
                <a:solidFill>
                  <a:srgbClr val="717171"/>
                </a:solidFill>
              </a:rPr>
              <a:t>ブラウザなどからDLせず</a:t>
            </a:r>
            <a:endParaRPr b="1" sz="2700">
              <a:solidFill>
                <a:srgbClr val="717171"/>
              </a:solidFill>
            </a:endParaRPr>
          </a:p>
          <a:p>
            <a:pPr indent="0" lvl="0" marL="0" marR="0" rtl="0" algn="ctr">
              <a:lnSpc>
                <a:spcPct val="100000"/>
              </a:lnSpc>
              <a:spcBef>
                <a:spcPts val="0"/>
              </a:spcBef>
              <a:spcAft>
                <a:spcPts val="0"/>
              </a:spcAft>
              <a:buClr>
                <a:srgbClr val="000000"/>
              </a:buClr>
              <a:buSzPts val="3200"/>
              <a:buFont typeface="Arial"/>
              <a:buNone/>
            </a:pPr>
            <a:r>
              <a:rPr b="1" lang="ja-JP" sz="2700">
                <a:solidFill>
                  <a:srgbClr val="717171"/>
                </a:solidFill>
              </a:rPr>
              <a:t>アプリを利用できる</a:t>
            </a:r>
            <a:endParaRPr b="1" i="0" sz="1900" u="sng" cap="none" strike="noStrike">
              <a:solidFill>
                <a:schemeClr val="dk2"/>
              </a:solidFill>
              <a:latin typeface="Arial"/>
              <a:ea typeface="Arial"/>
              <a:cs typeface="Arial"/>
              <a:sym typeface="Arial"/>
            </a:endParaRPr>
          </a:p>
        </p:txBody>
      </p:sp>
      <p:pic>
        <p:nvPicPr>
          <p:cNvPr id="194" name="Google Shape;194;g12841e3baf3_2_68"/>
          <p:cNvPicPr preferRelativeResize="0"/>
          <p:nvPr/>
        </p:nvPicPr>
        <p:blipFill>
          <a:blip r:embed="rId6">
            <a:alphaModFix/>
          </a:blip>
          <a:stretch>
            <a:fillRect/>
          </a:stretch>
        </p:blipFill>
        <p:spPr>
          <a:xfrm>
            <a:off x="3945825" y="3787399"/>
            <a:ext cx="857250" cy="857250"/>
          </a:xfrm>
          <a:prstGeom prst="rect">
            <a:avLst/>
          </a:prstGeom>
          <a:noFill/>
          <a:ln cap="flat" cmpd="sng" w="9525">
            <a:solidFill>
              <a:schemeClr val="dk1"/>
            </a:solidFill>
            <a:prstDash val="solid"/>
            <a:round/>
            <a:headEnd len="sm" w="sm" type="none"/>
            <a:tailEnd len="sm" w="sm" type="none"/>
          </a:ln>
        </p:spPr>
      </p:pic>
      <p:pic>
        <p:nvPicPr>
          <p:cNvPr id="195" name="Google Shape;195;g12841e3baf3_2_68"/>
          <p:cNvPicPr preferRelativeResize="0"/>
          <p:nvPr/>
        </p:nvPicPr>
        <p:blipFill>
          <a:blip r:embed="rId7">
            <a:alphaModFix/>
          </a:blip>
          <a:stretch>
            <a:fillRect/>
          </a:stretch>
        </p:blipFill>
        <p:spPr>
          <a:xfrm>
            <a:off x="4925793" y="3787400"/>
            <a:ext cx="857251" cy="8572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2841e3baf3_2_84"/>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02" name="Google Shape;202;g12841e3baf3_2_84"/>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「クラウドサービス」</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03" name="Google Shape;203;g12841e3baf3_2_84"/>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→ネットワーク経由で</a:t>
            </a:r>
            <a:endParaRPr b="1" sz="2600">
              <a:solidFill>
                <a:srgbClr val="717171"/>
              </a:solidFill>
            </a:endParaRPr>
          </a:p>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　</a:t>
            </a:r>
            <a:r>
              <a:rPr b="1" lang="ja-JP" sz="2600">
                <a:solidFill>
                  <a:srgbClr val="717171"/>
                </a:solidFill>
              </a:rPr>
              <a:t>アプリ</a:t>
            </a:r>
            <a:r>
              <a:rPr b="1" lang="ja-JP" sz="2600">
                <a:solidFill>
                  <a:srgbClr val="717171"/>
                </a:solidFill>
              </a:rPr>
              <a:t>の</a:t>
            </a:r>
            <a:r>
              <a:rPr b="1" lang="ja-JP" sz="2600" u="sng">
                <a:solidFill>
                  <a:schemeClr val="dk2"/>
                </a:solidFill>
              </a:rPr>
              <a:t>開発環境</a:t>
            </a:r>
            <a:r>
              <a:rPr b="1" lang="ja-JP" sz="2600">
                <a:solidFill>
                  <a:srgbClr val="717171"/>
                </a:solidFill>
              </a:rPr>
              <a:t>を提供</a:t>
            </a:r>
            <a:r>
              <a:rPr b="1" lang="ja-JP" sz="2600">
                <a:solidFill>
                  <a:srgbClr val="717171"/>
                </a:solidFill>
              </a:rPr>
              <a:t>するサービス</a:t>
            </a:r>
            <a:endParaRPr b="1" i="0" sz="1800" u="sng" cap="none" strike="noStrike">
              <a:solidFill>
                <a:schemeClr val="dk2"/>
              </a:solidFill>
              <a:latin typeface="Arial"/>
              <a:ea typeface="Arial"/>
              <a:cs typeface="Arial"/>
              <a:sym typeface="Arial"/>
            </a:endParaRPr>
          </a:p>
        </p:txBody>
      </p:sp>
      <p:sp>
        <p:nvSpPr>
          <p:cNvPr id="204" name="Google Shape;204;g12841e3baf3_2_84"/>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「PaaS」</a:t>
            </a:r>
            <a:r>
              <a:rPr b="1" lang="ja-JP" sz="2600">
                <a:solidFill>
                  <a:srgbClr val="717171"/>
                </a:solidFill>
              </a:rPr>
              <a:t>Platform</a:t>
            </a:r>
            <a:r>
              <a:rPr b="1" lang="ja-JP" sz="2600">
                <a:solidFill>
                  <a:srgbClr val="717171"/>
                </a:solidFill>
              </a:rPr>
              <a:t> as a Service</a:t>
            </a:r>
            <a:endParaRPr b="1" i="0" sz="26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717171"/>
              </a:solidFill>
            </a:endParaRPr>
          </a:p>
        </p:txBody>
      </p:sp>
      <p:sp>
        <p:nvSpPr>
          <p:cNvPr id="205" name="Google Shape;205;g12841e3baf3_2_84"/>
          <p:cNvSpPr/>
          <p:nvPr/>
        </p:nvSpPr>
        <p:spPr>
          <a:xfrm>
            <a:off x="-375975" y="2812998"/>
            <a:ext cx="8943000" cy="59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700">
                <a:solidFill>
                  <a:srgbClr val="717171"/>
                </a:solidFill>
              </a:rPr>
              <a:t>サーバレスで</a:t>
            </a:r>
            <a:endParaRPr b="1" sz="2700">
              <a:solidFill>
                <a:srgbClr val="717171"/>
              </a:solidFill>
            </a:endParaRPr>
          </a:p>
          <a:p>
            <a:pPr indent="0" lvl="0" marL="0" marR="0" rtl="0" algn="ctr">
              <a:lnSpc>
                <a:spcPct val="100000"/>
              </a:lnSpc>
              <a:spcBef>
                <a:spcPts val="0"/>
              </a:spcBef>
              <a:spcAft>
                <a:spcPts val="0"/>
              </a:spcAft>
              <a:buClr>
                <a:srgbClr val="000000"/>
              </a:buClr>
              <a:buSzPts val="3200"/>
              <a:buFont typeface="Arial"/>
              <a:buNone/>
            </a:pPr>
            <a:r>
              <a:rPr b="1" lang="ja-JP" sz="2700">
                <a:solidFill>
                  <a:srgbClr val="717171"/>
                </a:solidFill>
              </a:rPr>
              <a:t>コードをデプロイすればアプリが動く</a:t>
            </a:r>
            <a:endParaRPr b="1" i="0" sz="1900" u="sng" cap="none" strike="noStrike">
              <a:solidFill>
                <a:schemeClr val="dk2"/>
              </a:solidFill>
              <a:latin typeface="Arial"/>
              <a:ea typeface="Arial"/>
              <a:cs typeface="Arial"/>
              <a:sym typeface="Arial"/>
            </a:endParaRPr>
          </a:p>
        </p:txBody>
      </p:sp>
      <p:pic>
        <p:nvPicPr>
          <p:cNvPr id="206" name="Google Shape;206;g12841e3baf3_2_84"/>
          <p:cNvPicPr preferRelativeResize="0"/>
          <p:nvPr/>
        </p:nvPicPr>
        <p:blipFill rotWithShape="1">
          <a:blip r:embed="rId3">
            <a:alphaModFix/>
          </a:blip>
          <a:srcRect b="0" l="30709" r="40595" t="0"/>
          <a:stretch/>
        </p:blipFill>
        <p:spPr>
          <a:xfrm>
            <a:off x="7298626" y="2339600"/>
            <a:ext cx="2120374" cy="3974775"/>
          </a:xfrm>
          <a:prstGeom prst="rect">
            <a:avLst/>
          </a:prstGeom>
          <a:noFill/>
          <a:ln>
            <a:noFill/>
          </a:ln>
        </p:spPr>
      </p:pic>
      <p:pic>
        <p:nvPicPr>
          <p:cNvPr id="207" name="Google Shape;207;g12841e3baf3_2_84"/>
          <p:cNvPicPr preferRelativeResize="0"/>
          <p:nvPr/>
        </p:nvPicPr>
        <p:blipFill rotWithShape="1">
          <a:blip r:embed="rId4">
            <a:alphaModFix/>
          </a:blip>
          <a:srcRect b="0" l="0" r="0" t="0"/>
          <a:stretch/>
        </p:blipFill>
        <p:spPr>
          <a:xfrm>
            <a:off x="1888425" y="3787400"/>
            <a:ext cx="827575" cy="881675"/>
          </a:xfrm>
          <a:prstGeom prst="rect">
            <a:avLst/>
          </a:prstGeom>
          <a:noFill/>
          <a:ln cap="flat" cmpd="sng" w="9525">
            <a:solidFill>
              <a:schemeClr val="dk1"/>
            </a:solidFill>
            <a:prstDash val="solid"/>
            <a:round/>
            <a:headEnd len="sm" w="sm" type="none"/>
            <a:tailEnd len="sm" w="sm" type="none"/>
          </a:ln>
        </p:spPr>
      </p:pic>
      <p:pic>
        <p:nvPicPr>
          <p:cNvPr id="208" name="Google Shape;208;g12841e3baf3_2_84"/>
          <p:cNvPicPr preferRelativeResize="0"/>
          <p:nvPr/>
        </p:nvPicPr>
        <p:blipFill>
          <a:blip r:embed="rId5">
            <a:alphaModFix/>
          </a:blip>
          <a:stretch>
            <a:fillRect/>
          </a:stretch>
        </p:blipFill>
        <p:spPr>
          <a:xfrm>
            <a:off x="4828488" y="3805000"/>
            <a:ext cx="1679397" cy="881676"/>
          </a:xfrm>
          <a:prstGeom prst="rect">
            <a:avLst/>
          </a:prstGeom>
          <a:noFill/>
          <a:ln cap="flat" cmpd="sng" w="9525">
            <a:solidFill>
              <a:schemeClr val="dk1"/>
            </a:solidFill>
            <a:prstDash val="solid"/>
            <a:round/>
            <a:headEnd len="sm" w="sm" type="none"/>
            <a:tailEnd len="sm" w="sm" type="none"/>
          </a:ln>
        </p:spPr>
      </p:pic>
      <p:pic>
        <p:nvPicPr>
          <p:cNvPr id="209" name="Google Shape;209;g12841e3baf3_2_84"/>
          <p:cNvPicPr preferRelativeResize="0"/>
          <p:nvPr/>
        </p:nvPicPr>
        <p:blipFill>
          <a:blip r:embed="rId6">
            <a:alphaModFix/>
          </a:blip>
          <a:stretch>
            <a:fillRect/>
          </a:stretch>
        </p:blipFill>
        <p:spPr>
          <a:xfrm>
            <a:off x="2910500" y="3787400"/>
            <a:ext cx="1679375" cy="89272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2841e3baf3_2_103"/>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16" name="Google Shape;216;g12841e3baf3_2_103"/>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「クラウドサービス」</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17" name="Google Shape;217;g12841e3baf3_2_103"/>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→ネットワーク経由で</a:t>
            </a:r>
            <a:r>
              <a:rPr b="1" lang="ja-JP" sz="2600">
                <a:solidFill>
                  <a:srgbClr val="717171"/>
                </a:solidFill>
              </a:rPr>
              <a:t>サーバやストレージなどの</a:t>
            </a:r>
            <a:endParaRPr b="1" sz="2600">
              <a:solidFill>
                <a:srgbClr val="717171"/>
              </a:solidFill>
            </a:endParaRPr>
          </a:p>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　</a:t>
            </a:r>
            <a:r>
              <a:rPr b="1" lang="ja-JP" sz="2600" u="sng">
                <a:solidFill>
                  <a:schemeClr val="dk2"/>
                </a:solidFill>
              </a:rPr>
              <a:t>インフラリソース</a:t>
            </a:r>
            <a:r>
              <a:rPr b="1" lang="ja-JP" sz="2600">
                <a:solidFill>
                  <a:srgbClr val="717171"/>
                </a:solidFill>
              </a:rPr>
              <a:t>を提供するサービス</a:t>
            </a:r>
            <a:endParaRPr b="1" i="0" sz="1800" u="sng" cap="none" strike="noStrike">
              <a:solidFill>
                <a:schemeClr val="dk2"/>
              </a:solidFill>
              <a:latin typeface="Arial"/>
              <a:ea typeface="Arial"/>
              <a:cs typeface="Arial"/>
              <a:sym typeface="Arial"/>
            </a:endParaRPr>
          </a:p>
        </p:txBody>
      </p:sp>
      <p:sp>
        <p:nvSpPr>
          <p:cNvPr id="218" name="Google Shape;218;g12841e3baf3_2_103"/>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「IaaS」</a:t>
            </a:r>
            <a:r>
              <a:rPr b="1" lang="ja-JP" sz="2600">
                <a:solidFill>
                  <a:srgbClr val="717171"/>
                </a:solidFill>
              </a:rPr>
              <a:t>Infras</a:t>
            </a:r>
            <a:r>
              <a:rPr b="1" lang="ja-JP" sz="2600">
                <a:solidFill>
                  <a:srgbClr val="717171"/>
                </a:solidFill>
              </a:rPr>
              <a:t>tructure as a Service</a:t>
            </a:r>
            <a:endParaRPr b="1" i="0" sz="26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219" name="Google Shape;219;g12841e3baf3_2_103"/>
          <p:cNvSpPr/>
          <p:nvPr/>
        </p:nvSpPr>
        <p:spPr>
          <a:xfrm>
            <a:off x="-375975" y="2812998"/>
            <a:ext cx="8943000" cy="59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700">
                <a:solidFill>
                  <a:srgbClr val="717171"/>
                </a:solidFill>
              </a:rPr>
              <a:t>インフラ構築に必要な</a:t>
            </a:r>
            <a:endParaRPr b="1" sz="2700">
              <a:solidFill>
                <a:srgbClr val="717171"/>
              </a:solidFill>
            </a:endParaRPr>
          </a:p>
          <a:p>
            <a:pPr indent="0" lvl="0" marL="0" marR="0" rtl="0" algn="ctr">
              <a:lnSpc>
                <a:spcPct val="100000"/>
              </a:lnSpc>
              <a:spcBef>
                <a:spcPts val="0"/>
              </a:spcBef>
              <a:spcAft>
                <a:spcPts val="0"/>
              </a:spcAft>
              <a:buClr>
                <a:srgbClr val="000000"/>
              </a:buClr>
              <a:buSzPts val="3200"/>
              <a:buFont typeface="Arial"/>
              <a:buNone/>
            </a:pPr>
            <a:r>
              <a:rPr b="1" lang="ja-JP" sz="2700">
                <a:solidFill>
                  <a:srgbClr val="717171"/>
                </a:solidFill>
              </a:rPr>
              <a:t>リソースを瞬時に起動できる</a:t>
            </a:r>
            <a:endParaRPr b="1" sz="2700">
              <a:solidFill>
                <a:srgbClr val="717171"/>
              </a:solidFill>
            </a:endParaRPr>
          </a:p>
        </p:txBody>
      </p:sp>
      <p:pic>
        <p:nvPicPr>
          <p:cNvPr id="220" name="Google Shape;220;g12841e3baf3_2_103"/>
          <p:cNvPicPr preferRelativeResize="0"/>
          <p:nvPr/>
        </p:nvPicPr>
        <p:blipFill rotWithShape="1">
          <a:blip r:embed="rId3">
            <a:alphaModFix/>
          </a:blip>
          <a:srcRect b="0" l="26551" r="25745" t="0"/>
          <a:stretch/>
        </p:blipFill>
        <p:spPr>
          <a:xfrm>
            <a:off x="2047275" y="3765300"/>
            <a:ext cx="1286800" cy="1288275"/>
          </a:xfrm>
          <a:prstGeom prst="rect">
            <a:avLst/>
          </a:prstGeom>
          <a:noFill/>
          <a:ln>
            <a:noFill/>
          </a:ln>
        </p:spPr>
      </p:pic>
      <p:pic>
        <p:nvPicPr>
          <p:cNvPr id="221" name="Google Shape;221;g12841e3baf3_2_103"/>
          <p:cNvPicPr preferRelativeResize="0"/>
          <p:nvPr/>
        </p:nvPicPr>
        <p:blipFill rotWithShape="1">
          <a:blip r:embed="rId4">
            <a:alphaModFix/>
          </a:blip>
          <a:srcRect b="0" l="59554" r="11750" t="0"/>
          <a:stretch/>
        </p:blipFill>
        <p:spPr>
          <a:xfrm>
            <a:off x="7451026" y="2492000"/>
            <a:ext cx="2120374" cy="3974775"/>
          </a:xfrm>
          <a:prstGeom prst="rect">
            <a:avLst/>
          </a:prstGeom>
          <a:noFill/>
          <a:ln>
            <a:noFill/>
          </a:ln>
        </p:spPr>
      </p:pic>
      <p:pic>
        <p:nvPicPr>
          <p:cNvPr id="222" name="Google Shape;222;g12841e3baf3_2_103"/>
          <p:cNvPicPr preferRelativeResize="0"/>
          <p:nvPr/>
        </p:nvPicPr>
        <p:blipFill rotWithShape="1">
          <a:blip r:embed="rId5">
            <a:alphaModFix/>
          </a:blip>
          <a:srcRect b="0" l="25530" r="28577" t="0"/>
          <a:stretch/>
        </p:blipFill>
        <p:spPr>
          <a:xfrm>
            <a:off x="3435800" y="3686850"/>
            <a:ext cx="1365586" cy="1288275"/>
          </a:xfrm>
          <a:prstGeom prst="rect">
            <a:avLst/>
          </a:prstGeom>
          <a:noFill/>
          <a:ln>
            <a:noFill/>
          </a:ln>
        </p:spPr>
      </p:pic>
      <p:pic>
        <p:nvPicPr>
          <p:cNvPr id="223" name="Google Shape;223;g12841e3baf3_2_103"/>
          <p:cNvPicPr preferRelativeResize="0"/>
          <p:nvPr/>
        </p:nvPicPr>
        <p:blipFill rotWithShape="1">
          <a:blip r:embed="rId6">
            <a:alphaModFix/>
          </a:blip>
          <a:srcRect b="0" l="29300" r="28217" t="0"/>
          <a:stretch/>
        </p:blipFill>
        <p:spPr>
          <a:xfrm>
            <a:off x="4899225" y="3562125"/>
            <a:ext cx="1365574" cy="1690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2841e3baf3_0_108"/>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30" name="Google Shape;230;g12841e3baf3_0_108"/>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a:t>
            </a:r>
            <a:r>
              <a:rPr b="1" lang="ja-JP" sz="3200">
                <a:solidFill>
                  <a:schemeClr val="dk1"/>
                </a:solidFill>
              </a:rPr>
              <a:t>サービス</a:t>
            </a:r>
            <a:r>
              <a:rPr b="1" lang="ja-JP" sz="3200">
                <a:solidFill>
                  <a:schemeClr val="dk1"/>
                </a:solidFill>
              </a:rPr>
              <a:t>」</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31" name="Google Shape;231;g12841e3baf3_0_108"/>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代表的な</a:t>
            </a:r>
            <a:r>
              <a:rPr b="1" lang="ja-JP" sz="3200">
                <a:solidFill>
                  <a:srgbClr val="717171"/>
                </a:solidFill>
              </a:rPr>
              <a:t>「クラウド</a:t>
            </a:r>
            <a:r>
              <a:rPr b="1" lang="ja-JP" sz="3200">
                <a:solidFill>
                  <a:srgbClr val="717171"/>
                </a:solidFill>
              </a:rPr>
              <a:t>サービス</a:t>
            </a:r>
            <a:r>
              <a:rPr b="1" lang="ja-JP" sz="3200">
                <a:solidFill>
                  <a:srgbClr val="717171"/>
                </a:solidFill>
              </a:rPr>
              <a:t>」＝</a:t>
            </a:r>
            <a:r>
              <a:rPr b="1" lang="ja-JP" sz="3200" u="sng">
                <a:solidFill>
                  <a:schemeClr val="dk2"/>
                </a:solidFill>
              </a:rPr>
              <a:t>AWS</a:t>
            </a:r>
            <a:endParaRPr b="1" i="0" sz="3200" u="sng"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232" name="Google Shape;232;g12841e3baf3_0_108"/>
          <p:cNvPicPr preferRelativeResize="0"/>
          <p:nvPr/>
        </p:nvPicPr>
        <p:blipFill>
          <a:blip r:embed="rId3">
            <a:alphaModFix/>
          </a:blip>
          <a:stretch>
            <a:fillRect/>
          </a:stretch>
        </p:blipFill>
        <p:spPr>
          <a:xfrm>
            <a:off x="1866700" y="1933550"/>
            <a:ext cx="6029361" cy="3165451"/>
          </a:xfrm>
          <a:prstGeom prst="rect">
            <a:avLst/>
          </a:prstGeom>
          <a:noFill/>
          <a:ln cap="flat" cmpd="sng" w="9525">
            <a:solidFill>
              <a:schemeClr val="dk1"/>
            </a:solidFill>
            <a:prstDash val="solid"/>
            <a:round/>
            <a:headEnd len="sm" w="sm" type="none"/>
            <a:tailEnd len="sm" w="sm" type="none"/>
          </a:ln>
        </p:spPr>
      </p:pic>
      <p:sp>
        <p:nvSpPr>
          <p:cNvPr id="233" name="Google Shape;233;g12841e3baf3_0_108"/>
          <p:cNvSpPr/>
          <p:nvPr/>
        </p:nvSpPr>
        <p:spPr>
          <a:xfrm>
            <a:off x="462225" y="5327597"/>
            <a:ext cx="8943000" cy="49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ja-JP" sz="2700" u="sng">
                <a:solidFill>
                  <a:srgbClr val="F1A60F"/>
                </a:solidFill>
              </a:rPr>
              <a:t>「クラウド</a:t>
            </a:r>
            <a:r>
              <a:rPr b="1" lang="ja-JP" sz="2700" u="sng">
                <a:solidFill>
                  <a:srgbClr val="F1A60F"/>
                </a:solidFill>
              </a:rPr>
              <a:t>サービス</a:t>
            </a:r>
            <a:r>
              <a:rPr b="1" lang="ja-JP" sz="2700" u="sng">
                <a:solidFill>
                  <a:srgbClr val="F1A60F"/>
                </a:solidFill>
              </a:rPr>
              <a:t>」は</a:t>
            </a:r>
            <a:endParaRPr b="1" sz="2700" u="sng">
              <a:solidFill>
                <a:srgbClr val="F1A60F"/>
              </a:solidFill>
            </a:endParaRPr>
          </a:p>
          <a:p>
            <a:pPr indent="0" lvl="0" marL="0" marR="0" rtl="0" algn="ctr">
              <a:spcBef>
                <a:spcPts val="0"/>
              </a:spcBef>
              <a:spcAft>
                <a:spcPts val="0"/>
              </a:spcAft>
              <a:buNone/>
            </a:pPr>
            <a:r>
              <a:rPr b="1" lang="ja-JP" sz="2700" u="sng">
                <a:solidFill>
                  <a:srgbClr val="F1A60F"/>
                </a:solidFill>
              </a:rPr>
              <a:t>SaaS・PaaS・IaaSを商品として提供する</a:t>
            </a:r>
            <a:endParaRPr b="1" sz="2700" u="sng">
              <a:solidFill>
                <a:srgbClr val="F1A60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2841e3baf3_2_22"/>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40" name="Google Shape;240;g12841e3baf3_2_22"/>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41" name="Google Shape;241;g12841e3baf3_2_22"/>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「A</a:t>
            </a:r>
            <a:r>
              <a:rPr b="1" lang="ja-JP" sz="3200">
                <a:solidFill>
                  <a:srgbClr val="717171"/>
                </a:solidFill>
              </a:rPr>
              <a:t>mazon </a:t>
            </a:r>
            <a:r>
              <a:rPr b="1" lang="ja-JP" sz="3200">
                <a:solidFill>
                  <a:srgbClr val="717171"/>
                </a:solidFill>
              </a:rPr>
              <a:t>Web</a:t>
            </a:r>
            <a:r>
              <a:rPr b="1" lang="ja-JP" sz="3200">
                <a:solidFill>
                  <a:srgbClr val="717171"/>
                </a:solidFill>
              </a:rPr>
              <a:t> </a:t>
            </a:r>
            <a:r>
              <a:rPr b="1" lang="ja-JP" sz="3200">
                <a:solidFill>
                  <a:srgbClr val="717171"/>
                </a:solidFill>
              </a:rPr>
              <a:t>S</a:t>
            </a:r>
            <a:r>
              <a:rPr b="1" lang="ja-JP" sz="3200">
                <a:solidFill>
                  <a:srgbClr val="717171"/>
                </a:solidFill>
              </a:rPr>
              <a:t>ervices</a:t>
            </a:r>
            <a:r>
              <a:rPr b="1" lang="ja-JP" sz="3200">
                <a:solidFill>
                  <a:srgbClr val="717171"/>
                </a:solidFill>
              </a:rPr>
              <a:t>」</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242" name="Google Shape;242;g12841e3baf3_2_22"/>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→Amazon</a:t>
            </a:r>
            <a:r>
              <a:rPr b="1" lang="ja-JP" sz="2600">
                <a:solidFill>
                  <a:srgbClr val="717171"/>
                </a:solidFill>
              </a:rPr>
              <a:t>が提供する「クラウドサービス」</a:t>
            </a:r>
            <a:endParaRPr b="1" i="0" sz="1800" u="sng" cap="none" strike="noStrike">
              <a:solidFill>
                <a:schemeClr val="dk2"/>
              </a:solidFill>
              <a:latin typeface="Arial"/>
              <a:ea typeface="Arial"/>
              <a:cs typeface="Arial"/>
              <a:sym typeface="Arial"/>
            </a:endParaRPr>
          </a:p>
        </p:txBody>
      </p:sp>
      <p:pic>
        <p:nvPicPr>
          <p:cNvPr id="243" name="Google Shape;243;g12841e3baf3_2_22"/>
          <p:cNvPicPr preferRelativeResize="0"/>
          <p:nvPr/>
        </p:nvPicPr>
        <p:blipFill>
          <a:blip r:embed="rId3">
            <a:alphaModFix/>
          </a:blip>
          <a:stretch>
            <a:fillRect/>
          </a:stretch>
        </p:blipFill>
        <p:spPr>
          <a:xfrm>
            <a:off x="5453774" y="2584450"/>
            <a:ext cx="3782000" cy="3689575"/>
          </a:xfrm>
          <a:prstGeom prst="rect">
            <a:avLst/>
          </a:prstGeom>
          <a:noFill/>
          <a:ln>
            <a:noFill/>
          </a:ln>
        </p:spPr>
      </p:pic>
      <p:pic>
        <p:nvPicPr>
          <p:cNvPr id="244" name="Google Shape;244;g12841e3baf3_2_22"/>
          <p:cNvPicPr preferRelativeResize="0"/>
          <p:nvPr/>
        </p:nvPicPr>
        <p:blipFill>
          <a:blip r:embed="rId4">
            <a:alphaModFix/>
          </a:blip>
          <a:stretch>
            <a:fillRect/>
          </a:stretch>
        </p:blipFill>
        <p:spPr>
          <a:xfrm>
            <a:off x="224266" y="2240675"/>
            <a:ext cx="5220036" cy="2740550"/>
          </a:xfrm>
          <a:prstGeom prst="rect">
            <a:avLst/>
          </a:prstGeom>
          <a:noFill/>
          <a:ln>
            <a:noFill/>
          </a:ln>
        </p:spPr>
      </p:pic>
      <p:pic>
        <p:nvPicPr>
          <p:cNvPr id="245" name="Google Shape;245;g12841e3baf3_2_22"/>
          <p:cNvPicPr preferRelativeResize="0"/>
          <p:nvPr/>
        </p:nvPicPr>
        <p:blipFill>
          <a:blip r:embed="rId5">
            <a:alphaModFix/>
          </a:blip>
          <a:stretch>
            <a:fillRect/>
          </a:stretch>
        </p:blipFill>
        <p:spPr>
          <a:xfrm>
            <a:off x="308425" y="5057700"/>
            <a:ext cx="2834825" cy="990325"/>
          </a:xfrm>
          <a:prstGeom prst="rect">
            <a:avLst/>
          </a:prstGeom>
          <a:noFill/>
          <a:ln>
            <a:noFill/>
          </a:ln>
        </p:spPr>
      </p:pic>
      <p:pic>
        <p:nvPicPr>
          <p:cNvPr id="246" name="Google Shape;246;g12841e3baf3_2_22"/>
          <p:cNvPicPr preferRelativeResize="0"/>
          <p:nvPr/>
        </p:nvPicPr>
        <p:blipFill>
          <a:blip r:embed="rId6">
            <a:alphaModFix/>
          </a:blip>
          <a:stretch>
            <a:fillRect/>
          </a:stretch>
        </p:blipFill>
        <p:spPr>
          <a:xfrm>
            <a:off x="2856600" y="4802473"/>
            <a:ext cx="2782200" cy="1564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2841e3baf3_2_240"/>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53" name="Google Shape;253;g12841e3baf3_2_240"/>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54" name="Google Shape;254;g12841e3baf3_2_240"/>
          <p:cNvSpPr/>
          <p:nvPr/>
        </p:nvSpPr>
        <p:spPr>
          <a:xfrm>
            <a:off x="3098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3200">
                <a:solidFill>
                  <a:srgbClr val="717171"/>
                </a:solidFill>
              </a:rPr>
              <a:t>エンジニアが必要とするものが揃っている</a:t>
            </a:r>
            <a:endParaRPr b="1" sz="3200">
              <a:solidFill>
                <a:srgbClr val="717171"/>
              </a:solidFill>
            </a:endParaRPr>
          </a:p>
          <a:p>
            <a:pPr indent="0" lvl="0" marL="0" marR="0" rtl="0" algn="ctr">
              <a:lnSpc>
                <a:spcPct val="100000"/>
              </a:lnSpc>
              <a:spcBef>
                <a:spcPts val="0"/>
              </a:spcBef>
              <a:spcAft>
                <a:spcPts val="0"/>
              </a:spcAft>
              <a:buClr>
                <a:srgbClr val="000000"/>
              </a:buClr>
              <a:buSzPts val="3200"/>
              <a:buFont typeface="Arial"/>
              <a:buNone/>
            </a:pPr>
            <a:r>
              <a:rPr b="1" lang="ja-JP" sz="3200" u="sng">
                <a:solidFill>
                  <a:schemeClr val="dk2"/>
                </a:solidFill>
              </a:rPr>
              <a:t>「アプリケーションストア」</a:t>
            </a:r>
            <a:endParaRPr b="1" i="0" sz="3200" u="sng"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255" name="Google Shape;255;g12841e3baf3_2_240"/>
          <p:cNvSpPr/>
          <p:nvPr/>
        </p:nvSpPr>
        <p:spPr>
          <a:xfrm>
            <a:off x="995625" y="6089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ユーザ登録をすれば全てのサービスが利用可能</a:t>
            </a:r>
            <a:endParaRPr b="1" i="0" sz="1800" u="sng" cap="none" strike="noStrike">
              <a:solidFill>
                <a:schemeClr val="dk2"/>
              </a:solidFill>
              <a:latin typeface="Arial"/>
              <a:ea typeface="Arial"/>
              <a:cs typeface="Arial"/>
              <a:sym typeface="Arial"/>
            </a:endParaRPr>
          </a:p>
        </p:txBody>
      </p:sp>
      <p:pic>
        <p:nvPicPr>
          <p:cNvPr id="256" name="Google Shape;256;g12841e3baf3_2_240"/>
          <p:cNvPicPr preferRelativeResize="0"/>
          <p:nvPr/>
        </p:nvPicPr>
        <p:blipFill>
          <a:blip r:embed="rId3">
            <a:alphaModFix/>
          </a:blip>
          <a:stretch>
            <a:fillRect/>
          </a:stretch>
        </p:blipFill>
        <p:spPr>
          <a:xfrm>
            <a:off x="1319349" y="2369636"/>
            <a:ext cx="6910249" cy="36583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2841e3baf3_0_94"/>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63" name="Google Shape;263;g12841e3baf3_0_94"/>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参考）AWSで構築したシステム構成図</a:t>
            </a:r>
            <a:endParaRPr b="1" i="0" sz="1800" u="sng" cap="none" strike="noStrike">
              <a:solidFill>
                <a:schemeClr val="dk2"/>
              </a:solidFill>
              <a:latin typeface="Arial"/>
              <a:ea typeface="Arial"/>
              <a:cs typeface="Arial"/>
              <a:sym typeface="Arial"/>
            </a:endParaRPr>
          </a:p>
        </p:txBody>
      </p:sp>
      <p:sp>
        <p:nvSpPr>
          <p:cNvPr id="264" name="Google Shape;264;g12841e3baf3_0_94"/>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a:t>
            </a:r>
            <a:r>
              <a:rPr b="1" lang="ja-JP" sz="3200">
                <a:solidFill>
                  <a:srgbClr val="717171"/>
                </a:solidFill>
              </a:rPr>
              <a:t>AWS</a:t>
            </a:r>
            <a:r>
              <a:rPr b="1" lang="ja-JP" sz="3200">
                <a:solidFill>
                  <a:srgbClr val="717171"/>
                </a:solidFill>
              </a:rPr>
              <a:t>」で</a:t>
            </a:r>
            <a:r>
              <a:rPr b="1" lang="ja-JP" sz="3200">
                <a:solidFill>
                  <a:srgbClr val="717171"/>
                </a:solidFill>
              </a:rPr>
              <a:t>みる SaaS・PaaS・IaaS</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265" name="Google Shape;265;g12841e3baf3_0_94"/>
          <p:cNvPicPr preferRelativeResize="0"/>
          <p:nvPr/>
        </p:nvPicPr>
        <p:blipFill>
          <a:blip r:embed="rId3">
            <a:alphaModFix/>
          </a:blip>
          <a:stretch>
            <a:fillRect/>
          </a:stretch>
        </p:blipFill>
        <p:spPr>
          <a:xfrm>
            <a:off x="1910025" y="2297375"/>
            <a:ext cx="5984699" cy="4143250"/>
          </a:xfrm>
          <a:prstGeom prst="rect">
            <a:avLst/>
          </a:prstGeom>
          <a:noFill/>
          <a:ln>
            <a:noFill/>
          </a:ln>
        </p:spPr>
      </p:pic>
      <p:sp>
        <p:nvSpPr>
          <p:cNvPr id="266" name="Google Shape;266;g12841e3baf3_0_94"/>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2841e3baf3_0_123"/>
          <p:cNvSpPr/>
          <p:nvPr/>
        </p:nvSpPr>
        <p:spPr>
          <a:xfrm>
            <a:off x="5525900" y="1872500"/>
            <a:ext cx="4065300" cy="919800"/>
          </a:xfrm>
          <a:prstGeom prst="roundRect">
            <a:avLst>
              <a:gd fmla="val 16667" name="adj"/>
            </a:avLst>
          </a:prstGeom>
          <a:noFill/>
          <a:ln cap="flat" cmpd="sng" w="28575">
            <a:solidFill>
              <a:srgbClr val="B4A7D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73" name="Google Shape;273;g12841e3baf3_0_123"/>
          <p:cNvSpPr/>
          <p:nvPr/>
        </p:nvSpPr>
        <p:spPr>
          <a:xfrm>
            <a:off x="734925" y="1919450"/>
            <a:ext cx="3798600" cy="980100"/>
          </a:xfrm>
          <a:prstGeom prst="roundRect">
            <a:avLst>
              <a:gd fmla="val 16667" name="adj"/>
            </a:avLst>
          </a:prstGeom>
          <a:noFill/>
          <a:ln cap="flat" cmpd="sng" w="2857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74" name="Google Shape;274;g12841e3baf3_0_123"/>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pic>
        <p:nvPicPr>
          <p:cNvPr id="275" name="Google Shape;275;g12841e3baf3_0_123"/>
          <p:cNvPicPr preferRelativeResize="0"/>
          <p:nvPr/>
        </p:nvPicPr>
        <p:blipFill>
          <a:blip r:embed="rId3">
            <a:alphaModFix/>
          </a:blip>
          <a:stretch>
            <a:fillRect/>
          </a:stretch>
        </p:blipFill>
        <p:spPr>
          <a:xfrm>
            <a:off x="5499781" y="4121050"/>
            <a:ext cx="1064020" cy="844275"/>
          </a:xfrm>
          <a:prstGeom prst="rect">
            <a:avLst/>
          </a:prstGeom>
          <a:noFill/>
          <a:ln>
            <a:noFill/>
          </a:ln>
        </p:spPr>
      </p:pic>
      <p:pic>
        <p:nvPicPr>
          <p:cNvPr id="276" name="Google Shape;276;g12841e3baf3_0_123"/>
          <p:cNvPicPr preferRelativeResize="0"/>
          <p:nvPr/>
        </p:nvPicPr>
        <p:blipFill>
          <a:blip r:embed="rId4">
            <a:alphaModFix/>
          </a:blip>
          <a:stretch>
            <a:fillRect/>
          </a:stretch>
        </p:blipFill>
        <p:spPr>
          <a:xfrm>
            <a:off x="674099" y="3079025"/>
            <a:ext cx="961525" cy="844275"/>
          </a:xfrm>
          <a:prstGeom prst="rect">
            <a:avLst/>
          </a:prstGeom>
          <a:noFill/>
          <a:ln>
            <a:noFill/>
          </a:ln>
        </p:spPr>
      </p:pic>
      <p:pic>
        <p:nvPicPr>
          <p:cNvPr id="277" name="Google Shape;277;g12841e3baf3_0_123"/>
          <p:cNvPicPr preferRelativeResize="0"/>
          <p:nvPr/>
        </p:nvPicPr>
        <p:blipFill>
          <a:blip r:embed="rId5">
            <a:alphaModFix/>
          </a:blip>
          <a:stretch>
            <a:fillRect/>
          </a:stretch>
        </p:blipFill>
        <p:spPr>
          <a:xfrm>
            <a:off x="5469675" y="5246611"/>
            <a:ext cx="1200150" cy="571500"/>
          </a:xfrm>
          <a:prstGeom prst="rect">
            <a:avLst/>
          </a:prstGeom>
          <a:noFill/>
          <a:ln>
            <a:noFill/>
          </a:ln>
        </p:spPr>
      </p:pic>
      <p:pic>
        <p:nvPicPr>
          <p:cNvPr id="278" name="Google Shape;278;g12841e3baf3_0_123"/>
          <p:cNvPicPr preferRelativeResize="0"/>
          <p:nvPr/>
        </p:nvPicPr>
        <p:blipFill rotWithShape="1">
          <a:blip r:embed="rId6">
            <a:alphaModFix/>
          </a:blip>
          <a:srcRect b="3476" l="0" r="0" t="8285"/>
          <a:stretch/>
        </p:blipFill>
        <p:spPr>
          <a:xfrm>
            <a:off x="47075" y="5140975"/>
            <a:ext cx="1916050" cy="715275"/>
          </a:xfrm>
          <a:prstGeom prst="rect">
            <a:avLst/>
          </a:prstGeom>
          <a:noFill/>
          <a:ln>
            <a:noFill/>
          </a:ln>
        </p:spPr>
      </p:pic>
      <p:pic>
        <p:nvPicPr>
          <p:cNvPr id="279" name="Google Shape;279;g12841e3baf3_0_123"/>
          <p:cNvPicPr preferRelativeResize="0"/>
          <p:nvPr/>
        </p:nvPicPr>
        <p:blipFill>
          <a:blip r:embed="rId7">
            <a:alphaModFix/>
          </a:blip>
          <a:stretch>
            <a:fillRect/>
          </a:stretch>
        </p:blipFill>
        <p:spPr>
          <a:xfrm>
            <a:off x="626075" y="3987325"/>
            <a:ext cx="1134845" cy="980100"/>
          </a:xfrm>
          <a:prstGeom prst="rect">
            <a:avLst/>
          </a:prstGeom>
          <a:noFill/>
          <a:ln>
            <a:noFill/>
          </a:ln>
        </p:spPr>
      </p:pic>
      <p:pic>
        <p:nvPicPr>
          <p:cNvPr id="280" name="Google Shape;280;g12841e3baf3_0_123"/>
          <p:cNvPicPr preferRelativeResize="0"/>
          <p:nvPr/>
        </p:nvPicPr>
        <p:blipFill>
          <a:blip r:embed="rId8">
            <a:alphaModFix/>
          </a:blip>
          <a:stretch>
            <a:fillRect/>
          </a:stretch>
        </p:blipFill>
        <p:spPr>
          <a:xfrm>
            <a:off x="5406825" y="3038952"/>
            <a:ext cx="1200150" cy="939248"/>
          </a:xfrm>
          <a:prstGeom prst="rect">
            <a:avLst/>
          </a:prstGeom>
          <a:noFill/>
          <a:ln>
            <a:noFill/>
          </a:ln>
        </p:spPr>
      </p:pic>
      <p:sp>
        <p:nvSpPr>
          <p:cNvPr id="281" name="Google Shape;281;g12841e3baf3_0_123"/>
          <p:cNvSpPr/>
          <p:nvPr/>
        </p:nvSpPr>
        <p:spPr>
          <a:xfrm>
            <a:off x="538425" y="2127200"/>
            <a:ext cx="3930000" cy="5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400">
                <a:solidFill>
                  <a:srgbClr val="717171"/>
                </a:solidFill>
              </a:rPr>
              <a:t>「SaaS」</a:t>
            </a:r>
            <a:r>
              <a:rPr b="1" lang="ja-JP" sz="1800">
                <a:solidFill>
                  <a:srgbClr val="717171"/>
                </a:solidFill>
              </a:rPr>
              <a:t>Software as a Service</a:t>
            </a:r>
            <a:endParaRPr b="1" i="0" sz="18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282" name="Google Shape;282;g12841e3baf3_0_123"/>
          <p:cNvSpPr/>
          <p:nvPr/>
        </p:nvSpPr>
        <p:spPr>
          <a:xfrm>
            <a:off x="5327675" y="2132675"/>
            <a:ext cx="44460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400">
                <a:solidFill>
                  <a:srgbClr val="717171"/>
                </a:solidFill>
              </a:rPr>
              <a:t>「IaaS」</a:t>
            </a:r>
            <a:r>
              <a:rPr b="1" lang="ja-JP" sz="1800">
                <a:solidFill>
                  <a:srgbClr val="717171"/>
                </a:solidFill>
              </a:rPr>
              <a:t>Infrastructure as a Service</a:t>
            </a:r>
            <a:endParaRPr b="1" i="0" sz="1900" u="none" cap="none" strike="noStrike">
              <a:solidFill>
                <a:srgbClr val="717171"/>
              </a:solidFill>
              <a:latin typeface="Arial"/>
              <a:ea typeface="Arial"/>
              <a:cs typeface="Arial"/>
              <a:sym typeface="Arial"/>
            </a:endParaRPr>
          </a:p>
        </p:txBody>
      </p:sp>
      <p:sp>
        <p:nvSpPr>
          <p:cNvPr id="283" name="Google Shape;283;g12841e3baf3_0_123"/>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「AWS」でみる SaaS・PaaS・IaaS</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284" name="Google Shape;284;g12841e3baf3_0_123"/>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85" name="Google Shape;285;g12841e3baf3_0_123"/>
          <p:cNvSpPr/>
          <p:nvPr/>
        </p:nvSpPr>
        <p:spPr>
          <a:xfrm>
            <a:off x="1681425" y="3194000"/>
            <a:ext cx="32523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コンテンツ配信</a:t>
            </a:r>
            <a:r>
              <a:rPr b="1" lang="ja-JP" sz="2600">
                <a:solidFill>
                  <a:schemeClr val="dk2"/>
                </a:solidFill>
              </a:rPr>
              <a:t>機能</a:t>
            </a:r>
            <a:endParaRPr b="1" i="0" sz="1800" u="sng" cap="none" strike="noStrike">
              <a:solidFill>
                <a:schemeClr val="dk2"/>
              </a:solidFill>
              <a:latin typeface="Arial"/>
              <a:ea typeface="Arial"/>
              <a:cs typeface="Arial"/>
              <a:sym typeface="Arial"/>
            </a:endParaRPr>
          </a:p>
        </p:txBody>
      </p:sp>
      <p:sp>
        <p:nvSpPr>
          <p:cNvPr id="286" name="Google Shape;286;g12841e3baf3_0_123"/>
          <p:cNvSpPr/>
          <p:nvPr/>
        </p:nvSpPr>
        <p:spPr>
          <a:xfrm>
            <a:off x="1681425" y="4108400"/>
            <a:ext cx="32523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モニタリング</a:t>
            </a:r>
            <a:r>
              <a:rPr b="1" lang="ja-JP" sz="2600">
                <a:solidFill>
                  <a:schemeClr val="dk2"/>
                </a:solidFill>
              </a:rPr>
              <a:t>機能</a:t>
            </a:r>
            <a:endParaRPr b="1" i="0" sz="1800" u="sng" cap="none" strike="noStrike">
              <a:solidFill>
                <a:schemeClr val="dk2"/>
              </a:solidFill>
              <a:latin typeface="Arial"/>
              <a:ea typeface="Arial"/>
              <a:cs typeface="Arial"/>
              <a:sym typeface="Arial"/>
            </a:endParaRPr>
          </a:p>
        </p:txBody>
      </p:sp>
      <p:sp>
        <p:nvSpPr>
          <p:cNvPr id="287" name="Google Shape;287;g12841e3baf3_0_123"/>
          <p:cNvSpPr/>
          <p:nvPr/>
        </p:nvSpPr>
        <p:spPr>
          <a:xfrm>
            <a:off x="1757625" y="5022800"/>
            <a:ext cx="32523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100">
                <a:solidFill>
                  <a:srgbClr val="717171"/>
                </a:solidFill>
              </a:rPr>
              <a:t>ロードバランシング</a:t>
            </a:r>
            <a:r>
              <a:rPr b="1" lang="ja-JP" sz="2600">
                <a:solidFill>
                  <a:schemeClr val="dk2"/>
                </a:solidFill>
              </a:rPr>
              <a:t>機能</a:t>
            </a:r>
            <a:endParaRPr b="1" i="0" sz="1800" u="sng" cap="none" strike="noStrike">
              <a:solidFill>
                <a:schemeClr val="dk2"/>
              </a:solidFill>
              <a:latin typeface="Arial"/>
              <a:ea typeface="Arial"/>
              <a:cs typeface="Arial"/>
              <a:sym typeface="Arial"/>
            </a:endParaRPr>
          </a:p>
        </p:txBody>
      </p:sp>
      <p:sp>
        <p:nvSpPr>
          <p:cNvPr id="288" name="Google Shape;288;g12841e3baf3_0_123"/>
          <p:cNvSpPr/>
          <p:nvPr/>
        </p:nvSpPr>
        <p:spPr>
          <a:xfrm>
            <a:off x="6939225" y="3194000"/>
            <a:ext cx="22305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0000FF"/>
                </a:solidFill>
              </a:rPr>
              <a:t>インスタンス</a:t>
            </a:r>
            <a:endParaRPr b="1" i="0" sz="1800" u="sng" cap="none" strike="noStrike">
              <a:solidFill>
                <a:srgbClr val="0000FF"/>
              </a:solidFill>
              <a:latin typeface="Arial"/>
              <a:ea typeface="Arial"/>
              <a:cs typeface="Arial"/>
              <a:sym typeface="Arial"/>
            </a:endParaRPr>
          </a:p>
        </p:txBody>
      </p:sp>
      <p:sp>
        <p:nvSpPr>
          <p:cNvPr id="289" name="Google Shape;289;g12841e3baf3_0_123"/>
          <p:cNvSpPr/>
          <p:nvPr/>
        </p:nvSpPr>
        <p:spPr>
          <a:xfrm>
            <a:off x="7701225" y="4184600"/>
            <a:ext cx="9615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0000FF"/>
                </a:solidFill>
              </a:rPr>
              <a:t>DB</a:t>
            </a:r>
            <a:endParaRPr b="1" i="0" sz="1800" u="sng" cap="none" strike="noStrike">
              <a:solidFill>
                <a:srgbClr val="0000FF"/>
              </a:solidFill>
              <a:latin typeface="Arial"/>
              <a:ea typeface="Arial"/>
              <a:cs typeface="Arial"/>
              <a:sym typeface="Arial"/>
            </a:endParaRPr>
          </a:p>
        </p:txBody>
      </p:sp>
      <p:sp>
        <p:nvSpPr>
          <p:cNvPr id="290" name="Google Shape;290;g12841e3baf3_0_123"/>
          <p:cNvSpPr/>
          <p:nvPr/>
        </p:nvSpPr>
        <p:spPr>
          <a:xfrm>
            <a:off x="6991125" y="5251400"/>
            <a:ext cx="22305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0000FF"/>
                </a:solidFill>
              </a:rPr>
              <a:t>ネットワーク</a:t>
            </a:r>
            <a:endParaRPr b="1" i="0" sz="1800" u="sng" cap="none" strike="noStrike">
              <a:solidFill>
                <a:srgbClr val="0000FF"/>
              </a:solidFill>
              <a:latin typeface="Arial"/>
              <a:ea typeface="Arial"/>
              <a:cs typeface="Arial"/>
              <a:sym typeface="Arial"/>
            </a:endParaRPr>
          </a:p>
        </p:txBody>
      </p:sp>
      <p:sp>
        <p:nvSpPr>
          <p:cNvPr id="291" name="Google Shape;291;g12841e3baf3_0_123"/>
          <p:cNvSpPr/>
          <p:nvPr/>
        </p:nvSpPr>
        <p:spPr>
          <a:xfrm>
            <a:off x="1274925" y="5591175"/>
            <a:ext cx="4065300" cy="983100"/>
          </a:xfrm>
          <a:prstGeom prst="wedgeEllipseCallout">
            <a:avLst>
              <a:gd fmla="val -20606" name="adj1"/>
              <a:gd fmla="val -60047"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JP"/>
              <a:t>LBが立っているインスタンスを</a:t>
            </a:r>
            <a:endParaRPr b="1"/>
          </a:p>
          <a:p>
            <a:pPr indent="0" lvl="0" marL="0" rtl="0" algn="l">
              <a:spcBef>
                <a:spcPts val="0"/>
              </a:spcBef>
              <a:spcAft>
                <a:spcPts val="0"/>
              </a:spcAft>
              <a:buNone/>
            </a:pPr>
            <a:r>
              <a:rPr b="1" lang="ja-JP"/>
              <a:t>ユーザが管理することはないから</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2841e3baf3_2_55"/>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298" name="Google Shape;298;g12841e3baf3_2_55"/>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299" name="Google Shape;299;g12841e3baf3_2_55"/>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サービスを紹介(IaaS)「EC2」</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300" name="Google Shape;300;g12841e3baf3_2_55"/>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→AWS</a:t>
            </a:r>
            <a:r>
              <a:rPr b="1" lang="ja-JP" sz="2600">
                <a:solidFill>
                  <a:srgbClr val="717171"/>
                </a:solidFill>
              </a:rPr>
              <a:t>上で仮想サーバを起動できるサービス</a:t>
            </a:r>
            <a:endParaRPr b="1" i="0" sz="1800" u="sng" cap="none" strike="noStrike">
              <a:solidFill>
                <a:schemeClr val="dk2"/>
              </a:solidFill>
              <a:latin typeface="Arial"/>
              <a:ea typeface="Arial"/>
              <a:cs typeface="Arial"/>
              <a:sym typeface="Arial"/>
            </a:endParaRPr>
          </a:p>
        </p:txBody>
      </p:sp>
      <p:pic>
        <p:nvPicPr>
          <p:cNvPr id="301" name="Google Shape;301;g12841e3baf3_2_55"/>
          <p:cNvPicPr preferRelativeResize="0"/>
          <p:nvPr/>
        </p:nvPicPr>
        <p:blipFill rotWithShape="1">
          <a:blip r:embed="rId3">
            <a:alphaModFix/>
          </a:blip>
          <a:srcRect b="0" l="30260" r="30209" t="0"/>
          <a:stretch/>
        </p:blipFill>
        <p:spPr>
          <a:xfrm>
            <a:off x="763275" y="2492000"/>
            <a:ext cx="2988400" cy="3974774"/>
          </a:xfrm>
          <a:prstGeom prst="rect">
            <a:avLst/>
          </a:prstGeom>
          <a:noFill/>
          <a:ln>
            <a:noFill/>
          </a:ln>
        </p:spPr>
      </p:pic>
      <p:sp>
        <p:nvSpPr>
          <p:cNvPr id="302" name="Google Shape;302;g12841e3baf3_2_55"/>
          <p:cNvSpPr/>
          <p:nvPr/>
        </p:nvSpPr>
        <p:spPr>
          <a:xfrm>
            <a:off x="4119825" y="2584400"/>
            <a:ext cx="45831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①：管理コスト削減</a:t>
            </a:r>
            <a:endParaRPr b="1" i="0" sz="1800" u="sng" cap="none" strike="noStrike">
              <a:solidFill>
                <a:schemeClr val="dk2"/>
              </a:solidFill>
              <a:latin typeface="Arial"/>
              <a:ea typeface="Arial"/>
              <a:cs typeface="Arial"/>
              <a:sym typeface="Arial"/>
            </a:endParaRPr>
          </a:p>
        </p:txBody>
      </p:sp>
      <p:sp>
        <p:nvSpPr>
          <p:cNvPr id="303" name="Google Shape;303;g12841e3baf3_2_55"/>
          <p:cNvSpPr/>
          <p:nvPr/>
        </p:nvSpPr>
        <p:spPr>
          <a:xfrm>
            <a:off x="4119825" y="3041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②：</a:t>
            </a:r>
            <a:r>
              <a:rPr b="1" lang="ja-JP" sz="2600">
                <a:solidFill>
                  <a:srgbClr val="717171"/>
                </a:solidFill>
              </a:rPr>
              <a:t>高可用性</a:t>
            </a:r>
            <a:endParaRPr b="1" i="0" sz="1800" u="sng" cap="none" strike="noStrike">
              <a:solidFill>
                <a:schemeClr val="dk2"/>
              </a:solidFill>
              <a:latin typeface="Arial"/>
              <a:ea typeface="Arial"/>
              <a:cs typeface="Arial"/>
              <a:sym typeface="Arial"/>
            </a:endParaRPr>
          </a:p>
        </p:txBody>
      </p:sp>
      <p:sp>
        <p:nvSpPr>
          <p:cNvPr id="304" name="Google Shape;304;g12841e3baf3_2_55"/>
          <p:cNvSpPr/>
          <p:nvPr/>
        </p:nvSpPr>
        <p:spPr>
          <a:xfrm>
            <a:off x="4119825" y="34987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③：</a:t>
            </a:r>
            <a:r>
              <a:rPr b="1" lang="ja-JP" sz="2600">
                <a:solidFill>
                  <a:srgbClr val="717171"/>
                </a:solidFill>
              </a:rPr>
              <a:t>利用目的に応じた柔軟性</a:t>
            </a:r>
            <a:endParaRPr b="1" i="0" sz="1800" u="sng" cap="none" strike="noStrike">
              <a:solidFill>
                <a:schemeClr val="dk2"/>
              </a:solidFill>
              <a:latin typeface="Arial"/>
              <a:ea typeface="Arial"/>
              <a:cs typeface="Arial"/>
              <a:sym typeface="Arial"/>
            </a:endParaRPr>
          </a:p>
        </p:txBody>
      </p:sp>
      <p:sp>
        <p:nvSpPr>
          <p:cNvPr id="305" name="Google Shape;305;g12841e3baf3_2_55"/>
          <p:cNvSpPr/>
          <p:nvPr/>
        </p:nvSpPr>
        <p:spPr>
          <a:xfrm>
            <a:off x="4119825" y="39559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④：</a:t>
            </a:r>
            <a:r>
              <a:rPr b="1" lang="ja-JP" sz="2600">
                <a:solidFill>
                  <a:srgbClr val="717171"/>
                </a:solidFill>
              </a:rPr>
              <a:t>AMIで増設が簡単にできる</a:t>
            </a:r>
            <a:endParaRPr b="1" i="0" sz="1800" u="sng" cap="none" strike="noStrike">
              <a:solidFill>
                <a:schemeClr val="dk2"/>
              </a:solidFill>
              <a:latin typeface="Arial"/>
              <a:ea typeface="Arial"/>
              <a:cs typeface="Arial"/>
              <a:sym typeface="Arial"/>
            </a:endParaRPr>
          </a:p>
        </p:txBody>
      </p:sp>
      <p:pic>
        <p:nvPicPr>
          <p:cNvPr id="306" name="Google Shape;306;g12841e3baf3_2_55"/>
          <p:cNvPicPr preferRelativeResize="0"/>
          <p:nvPr/>
        </p:nvPicPr>
        <p:blipFill>
          <a:blip r:embed="rId4">
            <a:alphaModFix/>
          </a:blip>
          <a:stretch>
            <a:fillRect/>
          </a:stretch>
        </p:blipFill>
        <p:spPr>
          <a:xfrm>
            <a:off x="4067266" y="4821873"/>
            <a:ext cx="2409734" cy="1415725"/>
          </a:xfrm>
          <a:prstGeom prst="rect">
            <a:avLst/>
          </a:prstGeom>
          <a:noFill/>
          <a:ln>
            <a:noFill/>
          </a:ln>
        </p:spPr>
      </p:pic>
      <p:pic>
        <p:nvPicPr>
          <p:cNvPr id="307" name="Google Shape;307;g12841e3baf3_2_55"/>
          <p:cNvPicPr preferRelativeResize="0"/>
          <p:nvPr/>
        </p:nvPicPr>
        <p:blipFill>
          <a:blip r:embed="rId5">
            <a:alphaModFix/>
          </a:blip>
          <a:stretch>
            <a:fillRect/>
          </a:stretch>
        </p:blipFill>
        <p:spPr>
          <a:xfrm>
            <a:off x="6863025" y="4853600"/>
            <a:ext cx="2413606" cy="126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2841e3baf3_2_193"/>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14" name="Google Shape;314;g12841e3baf3_2_193"/>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315" name="Google Shape;315;g12841e3baf3_2_193"/>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特徴①：</a:t>
            </a:r>
            <a:r>
              <a:rPr b="1" lang="ja-JP" sz="2600">
                <a:solidFill>
                  <a:srgbClr val="717171"/>
                </a:solidFill>
              </a:rPr>
              <a:t>管理コスト削減</a:t>
            </a:r>
            <a:endParaRPr b="1" i="0" sz="1800" u="sng" cap="none" strike="noStrike">
              <a:solidFill>
                <a:schemeClr val="dk2"/>
              </a:solidFill>
              <a:latin typeface="Arial"/>
              <a:ea typeface="Arial"/>
              <a:cs typeface="Arial"/>
              <a:sym typeface="Arial"/>
            </a:endParaRPr>
          </a:p>
        </p:txBody>
      </p:sp>
      <p:pic>
        <p:nvPicPr>
          <p:cNvPr id="316" name="Google Shape;316;g12841e3baf3_2_193"/>
          <p:cNvPicPr preferRelativeResize="0"/>
          <p:nvPr/>
        </p:nvPicPr>
        <p:blipFill rotWithShape="1">
          <a:blip r:embed="rId3">
            <a:alphaModFix/>
          </a:blip>
          <a:srcRect b="4306" l="4304" r="4487" t="7989"/>
          <a:stretch/>
        </p:blipFill>
        <p:spPr>
          <a:xfrm>
            <a:off x="2779775" y="2796850"/>
            <a:ext cx="3859425" cy="3349125"/>
          </a:xfrm>
          <a:prstGeom prst="rect">
            <a:avLst/>
          </a:prstGeom>
          <a:noFill/>
          <a:ln>
            <a:noFill/>
          </a:ln>
        </p:spPr>
      </p:pic>
      <p:sp>
        <p:nvSpPr>
          <p:cNvPr id="317" name="Google Shape;317;g12841e3baf3_2_193"/>
          <p:cNvSpPr/>
          <p:nvPr/>
        </p:nvSpPr>
        <p:spPr>
          <a:xfrm>
            <a:off x="2855975" y="4663525"/>
            <a:ext cx="3798600" cy="1402200"/>
          </a:xfrm>
          <a:prstGeom prst="roundRect">
            <a:avLst>
              <a:gd fmla="val 16667" name="adj"/>
            </a:avLst>
          </a:prstGeom>
          <a:noFill/>
          <a:ln cap="flat" cmpd="sng" w="28575">
            <a:solidFill>
              <a:srgbClr val="B4A7D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18" name="Google Shape;318;g12841e3baf3_2_193"/>
          <p:cNvSpPr/>
          <p:nvPr/>
        </p:nvSpPr>
        <p:spPr>
          <a:xfrm>
            <a:off x="2840600" y="2911774"/>
            <a:ext cx="3798600" cy="1751700"/>
          </a:xfrm>
          <a:prstGeom prst="roundRect">
            <a:avLst>
              <a:gd fmla="val 16667" name="adj"/>
            </a:avLst>
          </a:prstGeom>
          <a:noFill/>
          <a:ln cap="flat" cmpd="sng" w="2857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19" name="Google Shape;319;g12841e3baf3_2_193"/>
          <p:cNvSpPr/>
          <p:nvPr/>
        </p:nvSpPr>
        <p:spPr>
          <a:xfrm>
            <a:off x="2214825" y="2508200"/>
            <a:ext cx="2508300" cy="5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400">
                <a:solidFill>
                  <a:srgbClr val="717171"/>
                </a:solidFill>
              </a:rPr>
              <a:t>ユーザ管理範囲</a:t>
            </a:r>
            <a:endParaRPr b="1" i="0" sz="18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320" name="Google Shape;320;g12841e3baf3_2_193"/>
          <p:cNvSpPr/>
          <p:nvPr/>
        </p:nvSpPr>
        <p:spPr>
          <a:xfrm>
            <a:off x="5186625" y="6013400"/>
            <a:ext cx="2508300" cy="5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400">
                <a:solidFill>
                  <a:srgbClr val="717171"/>
                </a:solidFill>
              </a:rPr>
              <a:t>AWS管理範囲</a:t>
            </a:r>
            <a:endParaRPr b="1" i="0" sz="18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321" name="Google Shape;321;g12841e3baf3_2_193"/>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サービスを紹介(IaaS)「EC2」</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g11ef7f705d8_0_10"/>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57" name="Google Shape;57;g11ef7f705d8_0_10"/>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目的</a:t>
            </a:r>
            <a:r>
              <a:rPr b="1" i="0" lang="ja-JP" sz="3200" u="none" cap="none" strike="noStrike">
                <a:solidFill>
                  <a:schemeClr val="dk1"/>
                </a:solidFill>
                <a:latin typeface="Arial"/>
                <a:ea typeface="Arial"/>
                <a:cs typeface="Arial"/>
                <a:sym typeface="Arial"/>
              </a:rPr>
              <a:t>　</a:t>
            </a:r>
            <a:endParaRPr b="1" i="0" sz="3200" u="none" cap="none" strike="noStrike">
              <a:solidFill>
                <a:schemeClr val="dk1"/>
              </a:solidFill>
              <a:latin typeface="Arial"/>
              <a:ea typeface="Arial"/>
              <a:cs typeface="Arial"/>
              <a:sym typeface="Arial"/>
            </a:endParaRPr>
          </a:p>
        </p:txBody>
      </p:sp>
      <p:sp>
        <p:nvSpPr>
          <p:cNvPr id="58" name="Google Shape;58;g11ef7f705d8_0_10"/>
          <p:cNvSpPr/>
          <p:nvPr/>
        </p:nvSpPr>
        <p:spPr>
          <a:xfrm>
            <a:off x="233625" y="1365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「クラウド」の概念を理解する</a:t>
            </a:r>
            <a:endParaRPr b="1" i="0" sz="2400" u="none" cap="none" strike="noStrike">
              <a:solidFill>
                <a:srgbClr val="717171"/>
              </a:solidFill>
              <a:latin typeface="Arial"/>
              <a:ea typeface="Arial"/>
              <a:cs typeface="Arial"/>
              <a:sym typeface="Arial"/>
            </a:endParaRPr>
          </a:p>
        </p:txBody>
      </p:sp>
      <p:sp>
        <p:nvSpPr>
          <p:cNvPr id="59" name="Google Shape;59;g11ef7f705d8_0_10"/>
          <p:cNvSpPr/>
          <p:nvPr/>
        </p:nvSpPr>
        <p:spPr>
          <a:xfrm>
            <a:off x="233625" y="2432000"/>
            <a:ext cx="94851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「クラウド</a:t>
            </a:r>
            <a:r>
              <a:rPr b="1" lang="ja-JP" sz="3200">
                <a:solidFill>
                  <a:srgbClr val="717171"/>
                </a:solidFill>
              </a:rPr>
              <a:t>サービス</a:t>
            </a:r>
            <a:r>
              <a:rPr b="1" lang="ja-JP" sz="3200">
                <a:solidFill>
                  <a:srgbClr val="717171"/>
                </a:solidFill>
              </a:rPr>
              <a:t>」が</a:t>
            </a:r>
            <a:r>
              <a:rPr b="1" lang="ja-JP" sz="3200">
                <a:solidFill>
                  <a:srgbClr val="717171"/>
                </a:solidFill>
              </a:rPr>
              <a:t>提供する価値を理解する</a:t>
            </a:r>
            <a:endParaRPr b="1" i="0" sz="2400" u="none" cap="none" strike="noStrike">
              <a:solidFill>
                <a:srgbClr val="717171"/>
              </a:solidFill>
              <a:latin typeface="Arial"/>
              <a:ea typeface="Arial"/>
              <a:cs typeface="Arial"/>
              <a:sym typeface="Arial"/>
            </a:endParaRPr>
          </a:p>
        </p:txBody>
      </p:sp>
      <p:sp>
        <p:nvSpPr>
          <p:cNvPr id="60" name="Google Shape;60;g11ef7f705d8_0_10"/>
          <p:cNvSpPr/>
          <p:nvPr/>
        </p:nvSpPr>
        <p:spPr>
          <a:xfrm>
            <a:off x="233625" y="3498800"/>
            <a:ext cx="93702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a:t>
            </a:r>
            <a:r>
              <a:rPr b="1" lang="ja-JP" sz="3200">
                <a:solidFill>
                  <a:srgbClr val="717171"/>
                </a:solidFill>
              </a:rPr>
              <a:t>AWS</a:t>
            </a:r>
            <a:r>
              <a:rPr b="1" lang="ja-JP" sz="3200">
                <a:solidFill>
                  <a:srgbClr val="717171"/>
                </a:solidFill>
              </a:rPr>
              <a:t>」が</a:t>
            </a:r>
            <a:r>
              <a:rPr b="1" lang="ja-JP" sz="3200">
                <a:solidFill>
                  <a:srgbClr val="717171"/>
                </a:solidFill>
              </a:rPr>
              <a:t>どんなクラウドサービスか理解する</a:t>
            </a:r>
            <a:endParaRPr b="1" i="0" sz="2400" u="none" cap="none" strike="noStrike">
              <a:solidFill>
                <a:srgbClr val="717171"/>
              </a:solidFill>
              <a:latin typeface="Arial"/>
              <a:ea typeface="Arial"/>
              <a:cs typeface="Arial"/>
              <a:sym typeface="Arial"/>
            </a:endParaRPr>
          </a:p>
        </p:txBody>
      </p:sp>
      <p:sp>
        <p:nvSpPr>
          <p:cNvPr id="61" name="Google Shape;61;g11ef7f705d8_0_10"/>
          <p:cNvSpPr/>
          <p:nvPr/>
        </p:nvSpPr>
        <p:spPr>
          <a:xfrm>
            <a:off x="462225" y="5022797"/>
            <a:ext cx="8943000" cy="49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ja-JP" sz="3300" u="sng">
                <a:solidFill>
                  <a:srgbClr val="F1A60F"/>
                </a:solidFill>
              </a:rPr>
              <a:t>「クラウド</a:t>
            </a:r>
            <a:r>
              <a:rPr b="1" lang="ja-JP" sz="3300" u="sng">
                <a:solidFill>
                  <a:srgbClr val="F1A60F"/>
                </a:solidFill>
              </a:rPr>
              <a:t>初学者」向けの資料です</a:t>
            </a:r>
            <a:endParaRPr b="1" sz="3300" u="sng">
              <a:solidFill>
                <a:srgbClr val="F1A60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2841e3baf3_2_183"/>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28" name="Google Shape;328;g12841e3baf3_2_183"/>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329" name="Google Shape;329;g12841e3baf3_2_183"/>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②：高可用性</a:t>
            </a:r>
            <a:endParaRPr b="1" i="0" sz="1800" u="sng" cap="none" strike="noStrike">
              <a:solidFill>
                <a:schemeClr val="dk2"/>
              </a:solidFill>
              <a:latin typeface="Arial"/>
              <a:ea typeface="Arial"/>
              <a:cs typeface="Arial"/>
              <a:sym typeface="Arial"/>
            </a:endParaRPr>
          </a:p>
        </p:txBody>
      </p:sp>
      <p:pic>
        <p:nvPicPr>
          <p:cNvPr id="330" name="Google Shape;330;g12841e3baf3_2_183"/>
          <p:cNvPicPr preferRelativeResize="0"/>
          <p:nvPr/>
        </p:nvPicPr>
        <p:blipFill>
          <a:blip r:embed="rId3">
            <a:alphaModFix/>
          </a:blip>
          <a:stretch>
            <a:fillRect/>
          </a:stretch>
        </p:blipFill>
        <p:spPr>
          <a:xfrm>
            <a:off x="838200" y="2568200"/>
            <a:ext cx="7293075" cy="2771375"/>
          </a:xfrm>
          <a:prstGeom prst="rect">
            <a:avLst/>
          </a:prstGeom>
          <a:noFill/>
          <a:ln>
            <a:noFill/>
          </a:ln>
        </p:spPr>
      </p:pic>
      <p:pic>
        <p:nvPicPr>
          <p:cNvPr id="331" name="Google Shape;331;g12841e3baf3_2_183"/>
          <p:cNvPicPr preferRelativeResize="0"/>
          <p:nvPr/>
        </p:nvPicPr>
        <p:blipFill>
          <a:blip r:embed="rId4">
            <a:alphaModFix/>
          </a:blip>
          <a:stretch>
            <a:fillRect/>
          </a:stretch>
        </p:blipFill>
        <p:spPr>
          <a:xfrm>
            <a:off x="4065845" y="2572475"/>
            <a:ext cx="5637951" cy="3970074"/>
          </a:xfrm>
          <a:prstGeom prst="rect">
            <a:avLst/>
          </a:prstGeom>
          <a:noFill/>
          <a:ln>
            <a:noFill/>
          </a:ln>
        </p:spPr>
      </p:pic>
      <p:sp>
        <p:nvSpPr>
          <p:cNvPr id="332" name="Google Shape;332;g12841e3baf3_2_183"/>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サービスを紹介(IaaS)「EC2」</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2841e3baf3_2_207"/>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39" name="Google Shape;339;g12841e3baf3_2_207"/>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340" name="Google Shape;340;g12841e3baf3_2_207"/>
          <p:cNvSpPr/>
          <p:nvPr/>
        </p:nvSpPr>
        <p:spPr>
          <a:xfrm>
            <a:off x="995625" y="31939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ニーズに応じ、多くのスペックが用意されている</a:t>
            </a:r>
            <a:endParaRPr b="1" i="0" sz="1800" u="sng" cap="none" strike="noStrike">
              <a:solidFill>
                <a:schemeClr val="dk2"/>
              </a:solidFill>
              <a:latin typeface="Arial"/>
              <a:ea typeface="Arial"/>
              <a:cs typeface="Arial"/>
              <a:sym typeface="Arial"/>
            </a:endParaRPr>
          </a:p>
        </p:txBody>
      </p:sp>
      <p:sp>
        <p:nvSpPr>
          <p:cNvPr id="341" name="Google Shape;341;g12841e3baf3_2_207"/>
          <p:cNvSpPr txBox="1"/>
          <p:nvPr/>
        </p:nvSpPr>
        <p:spPr>
          <a:xfrm>
            <a:off x="2438400" y="3657600"/>
            <a:ext cx="53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参考：</a:t>
            </a:r>
            <a:r>
              <a:rPr lang="ja-JP"/>
              <a:t>https://aws.amazon.com/jp/ec2/instance-types/</a:t>
            </a:r>
            <a:endParaRPr/>
          </a:p>
        </p:txBody>
      </p:sp>
      <p:sp>
        <p:nvSpPr>
          <p:cNvPr id="342" name="Google Shape;342;g12841e3baf3_2_207"/>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③：</a:t>
            </a:r>
            <a:r>
              <a:rPr b="1" lang="ja-JP" sz="2600">
                <a:solidFill>
                  <a:srgbClr val="717171"/>
                </a:solidFill>
              </a:rPr>
              <a:t>利用目的に応じた柔軟性</a:t>
            </a:r>
            <a:endParaRPr b="1" i="0" sz="1800" u="sng" cap="none" strike="noStrike">
              <a:solidFill>
                <a:schemeClr val="dk2"/>
              </a:solidFill>
              <a:latin typeface="Arial"/>
              <a:ea typeface="Arial"/>
              <a:cs typeface="Arial"/>
              <a:sym typeface="Arial"/>
            </a:endParaRPr>
          </a:p>
        </p:txBody>
      </p:sp>
      <p:sp>
        <p:nvSpPr>
          <p:cNvPr id="343" name="Google Shape;343;g12841e3baf3_2_207"/>
          <p:cNvSpPr/>
          <p:nvPr/>
        </p:nvSpPr>
        <p:spPr>
          <a:xfrm>
            <a:off x="995625" y="41083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必要な時に必要な分だけ利用できる(Auto Scaling)</a:t>
            </a:r>
            <a:endParaRPr b="1" i="0" sz="1800" u="sng" cap="none" strike="noStrike">
              <a:solidFill>
                <a:schemeClr val="dk2"/>
              </a:solidFill>
              <a:latin typeface="Arial"/>
              <a:ea typeface="Arial"/>
              <a:cs typeface="Arial"/>
              <a:sym typeface="Arial"/>
            </a:endParaRPr>
          </a:p>
        </p:txBody>
      </p:sp>
      <p:pic>
        <p:nvPicPr>
          <p:cNvPr id="344" name="Google Shape;344;g12841e3baf3_2_207"/>
          <p:cNvPicPr preferRelativeResize="0"/>
          <p:nvPr/>
        </p:nvPicPr>
        <p:blipFill rotWithShape="1">
          <a:blip r:embed="rId3">
            <a:alphaModFix/>
          </a:blip>
          <a:srcRect b="8290" l="0" r="0" t="0"/>
          <a:stretch/>
        </p:blipFill>
        <p:spPr>
          <a:xfrm>
            <a:off x="5471075" y="4752400"/>
            <a:ext cx="2925825" cy="1698450"/>
          </a:xfrm>
          <a:prstGeom prst="rect">
            <a:avLst/>
          </a:prstGeom>
          <a:noFill/>
          <a:ln>
            <a:noFill/>
          </a:ln>
        </p:spPr>
      </p:pic>
      <p:pic>
        <p:nvPicPr>
          <p:cNvPr id="345" name="Google Shape;345;g12841e3baf3_2_207"/>
          <p:cNvPicPr preferRelativeResize="0"/>
          <p:nvPr/>
        </p:nvPicPr>
        <p:blipFill>
          <a:blip r:embed="rId4">
            <a:alphaModFix/>
          </a:blip>
          <a:stretch>
            <a:fillRect/>
          </a:stretch>
        </p:blipFill>
        <p:spPr>
          <a:xfrm>
            <a:off x="1586250" y="4537598"/>
            <a:ext cx="2758954" cy="1993567"/>
          </a:xfrm>
          <a:prstGeom prst="rect">
            <a:avLst/>
          </a:prstGeom>
          <a:noFill/>
          <a:ln>
            <a:noFill/>
          </a:ln>
        </p:spPr>
      </p:pic>
      <p:sp>
        <p:nvSpPr>
          <p:cNvPr id="346" name="Google Shape;346;g12841e3baf3_2_207"/>
          <p:cNvSpPr/>
          <p:nvPr/>
        </p:nvSpPr>
        <p:spPr>
          <a:xfrm>
            <a:off x="995625" y="24319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課金方法を選択できる</a:t>
            </a:r>
            <a:endParaRPr b="1" i="0" sz="1800" u="sng" cap="none" strike="noStrike">
              <a:solidFill>
                <a:schemeClr val="dk2"/>
              </a:solidFill>
              <a:latin typeface="Arial"/>
              <a:ea typeface="Arial"/>
              <a:cs typeface="Arial"/>
              <a:sym typeface="Arial"/>
            </a:endParaRPr>
          </a:p>
        </p:txBody>
      </p:sp>
      <p:sp>
        <p:nvSpPr>
          <p:cNvPr id="347" name="Google Shape;347;g12841e3baf3_2_207"/>
          <p:cNvSpPr txBox="1"/>
          <p:nvPr/>
        </p:nvSpPr>
        <p:spPr>
          <a:xfrm>
            <a:off x="4724400" y="2514600"/>
            <a:ext cx="53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参考：</a:t>
            </a:r>
            <a:r>
              <a:rPr lang="ja-JP"/>
              <a:t>https://aws.amazon.com/jp/ec2/pricing/</a:t>
            </a:r>
            <a:endParaRPr/>
          </a:p>
        </p:txBody>
      </p:sp>
      <p:sp>
        <p:nvSpPr>
          <p:cNvPr id="348" name="Google Shape;348;g12841e3baf3_2_207"/>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サービスを紹介(IaaS)「EC2」</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2841e3baf3_2_220"/>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55" name="Google Shape;355;g12841e3baf3_2_220"/>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pic>
        <p:nvPicPr>
          <p:cNvPr id="356" name="Google Shape;356;g12841e3baf3_2_220"/>
          <p:cNvPicPr preferRelativeResize="0"/>
          <p:nvPr/>
        </p:nvPicPr>
        <p:blipFill>
          <a:blip r:embed="rId3">
            <a:alphaModFix/>
          </a:blip>
          <a:stretch>
            <a:fillRect/>
          </a:stretch>
        </p:blipFill>
        <p:spPr>
          <a:xfrm>
            <a:off x="503850" y="2505225"/>
            <a:ext cx="8640151" cy="3544200"/>
          </a:xfrm>
          <a:prstGeom prst="rect">
            <a:avLst/>
          </a:prstGeom>
          <a:noFill/>
          <a:ln>
            <a:noFill/>
          </a:ln>
        </p:spPr>
      </p:pic>
      <p:sp>
        <p:nvSpPr>
          <p:cNvPr id="357" name="Google Shape;357;g12841e3baf3_2_220"/>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④：</a:t>
            </a:r>
            <a:r>
              <a:rPr b="1" lang="ja-JP" sz="2600">
                <a:solidFill>
                  <a:srgbClr val="717171"/>
                </a:solidFill>
              </a:rPr>
              <a:t>AMI(マシンイメージ)で増設が簡単にできる</a:t>
            </a:r>
            <a:endParaRPr b="1" i="0" sz="1800" u="sng" cap="none" strike="noStrike">
              <a:solidFill>
                <a:schemeClr val="dk2"/>
              </a:solidFill>
              <a:latin typeface="Arial"/>
              <a:ea typeface="Arial"/>
              <a:cs typeface="Arial"/>
              <a:sym typeface="Arial"/>
            </a:endParaRPr>
          </a:p>
        </p:txBody>
      </p:sp>
      <p:sp>
        <p:nvSpPr>
          <p:cNvPr id="358" name="Google Shape;358;g12841e3baf3_2_220"/>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サービスを紹介(IaaS)「EC2」</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2841e3baf3_2_356"/>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65" name="Google Shape;365;g12841e3baf3_2_356"/>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366" name="Google Shape;366;g12841e3baf3_2_356"/>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サービスを紹介(SaaS)「Cloud Watch」</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367" name="Google Shape;367;g12841e3baf3_2_356"/>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→AWS上の</a:t>
            </a:r>
            <a:r>
              <a:rPr b="1" lang="ja-JP" sz="2600">
                <a:solidFill>
                  <a:srgbClr val="717171"/>
                </a:solidFill>
              </a:rPr>
              <a:t>リソースを監視できるモニタリングサービス</a:t>
            </a:r>
            <a:endParaRPr b="1" i="0" sz="1800" u="sng" cap="none" strike="noStrike">
              <a:solidFill>
                <a:schemeClr val="dk2"/>
              </a:solidFill>
              <a:latin typeface="Arial"/>
              <a:ea typeface="Arial"/>
              <a:cs typeface="Arial"/>
              <a:sym typeface="Arial"/>
            </a:endParaRPr>
          </a:p>
        </p:txBody>
      </p:sp>
      <p:sp>
        <p:nvSpPr>
          <p:cNvPr id="368" name="Google Shape;368;g12841e3baf3_2_356"/>
          <p:cNvSpPr/>
          <p:nvPr/>
        </p:nvSpPr>
        <p:spPr>
          <a:xfrm>
            <a:off x="3281625" y="2584400"/>
            <a:ext cx="54714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①：</a:t>
            </a:r>
            <a:r>
              <a:rPr b="1" lang="ja-JP" sz="2600">
                <a:solidFill>
                  <a:srgbClr val="717171"/>
                </a:solidFill>
              </a:rPr>
              <a:t>標準メトリクスは随時収集</a:t>
            </a:r>
            <a:endParaRPr b="1" i="0" sz="1800" u="sng" cap="none" strike="noStrike">
              <a:solidFill>
                <a:schemeClr val="dk2"/>
              </a:solidFill>
              <a:latin typeface="Arial"/>
              <a:ea typeface="Arial"/>
              <a:cs typeface="Arial"/>
              <a:sym typeface="Arial"/>
            </a:endParaRPr>
          </a:p>
        </p:txBody>
      </p:sp>
      <p:sp>
        <p:nvSpPr>
          <p:cNvPr id="369" name="Google Shape;369;g12841e3baf3_2_356"/>
          <p:cNvSpPr/>
          <p:nvPr/>
        </p:nvSpPr>
        <p:spPr>
          <a:xfrm>
            <a:off x="3281625" y="3041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②：</a:t>
            </a:r>
            <a:r>
              <a:rPr b="1" lang="ja-JP" sz="2300">
                <a:solidFill>
                  <a:srgbClr val="717171"/>
                </a:solidFill>
              </a:rPr>
              <a:t>agentを</a:t>
            </a:r>
            <a:r>
              <a:rPr b="1" lang="ja-JP" sz="2300">
                <a:solidFill>
                  <a:srgbClr val="717171"/>
                </a:solidFill>
              </a:rPr>
              <a:t>入れればカスタムメトリクスも</a:t>
            </a:r>
            <a:endParaRPr b="1" i="0" sz="1500" u="sng" cap="none" strike="noStrike">
              <a:solidFill>
                <a:schemeClr val="dk2"/>
              </a:solidFill>
              <a:latin typeface="Arial"/>
              <a:ea typeface="Arial"/>
              <a:cs typeface="Arial"/>
              <a:sym typeface="Arial"/>
            </a:endParaRPr>
          </a:p>
        </p:txBody>
      </p:sp>
      <p:sp>
        <p:nvSpPr>
          <p:cNvPr id="370" name="Google Shape;370;g12841e3baf3_2_356"/>
          <p:cNvSpPr/>
          <p:nvPr/>
        </p:nvSpPr>
        <p:spPr>
          <a:xfrm>
            <a:off x="3281625" y="34987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③：</a:t>
            </a:r>
            <a:r>
              <a:rPr b="1" lang="ja-JP" sz="2600">
                <a:solidFill>
                  <a:srgbClr val="717171"/>
                </a:solidFill>
              </a:rPr>
              <a:t>ログ収集も可能</a:t>
            </a:r>
            <a:endParaRPr b="1" i="0" sz="1800" u="sng" cap="none" strike="noStrike">
              <a:solidFill>
                <a:schemeClr val="dk2"/>
              </a:solidFill>
              <a:latin typeface="Arial"/>
              <a:ea typeface="Arial"/>
              <a:cs typeface="Arial"/>
              <a:sym typeface="Arial"/>
            </a:endParaRPr>
          </a:p>
        </p:txBody>
      </p:sp>
      <p:sp>
        <p:nvSpPr>
          <p:cNvPr id="371" name="Google Shape;371;g12841e3baf3_2_356"/>
          <p:cNvSpPr/>
          <p:nvPr/>
        </p:nvSpPr>
        <p:spPr>
          <a:xfrm>
            <a:off x="3281625" y="39559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④：</a:t>
            </a:r>
            <a:r>
              <a:rPr b="1" lang="ja-JP" sz="2600">
                <a:solidFill>
                  <a:srgbClr val="717171"/>
                </a:solidFill>
              </a:rPr>
              <a:t>アラートも設定できる</a:t>
            </a:r>
            <a:endParaRPr b="1" i="0" sz="1800" u="sng" cap="none" strike="noStrike">
              <a:solidFill>
                <a:schemeClr val="dk2"/>
              </a:solidFill>
              <a:latin typeface="Arial"/>
              <a:ea typeface="Arial"/>
              <a:cs typeface="Arial"/>
              <a:sym typeface="Arial"/>
            </a:endParaRPr>
          </a:p>
        </p:txBody>
      </p:sp>
      <p:pic>
        <p:nvPicPr>
          <p:cNvPr id="372" name="Google Shape;372;g12841e3baf3_2_356"/>
          <p:cNvPicPr preferRelativeResize="0"/>
          <p:nvPr/>
        </p:nvPicPr>
        <p:blipFill>
          <a:blip r:embed="rId3">
            <a:alphaModFix/>
          </a:blip>
          <a:stretch>
            <a:fillRect/>
          </a:stretch>
        </p:blipFill>
        <p:spPr>
          <a:xfrm>
            <a:off x="-354600" y="2877287"/>
            <a:ext cx="4583100" cy="25097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2841e3baf3_2_419"/>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79" name="Google Shape;379;g12841e3baf3_2_419"/>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380" name="Google Shape;380;g12841e3baf3_2_419"/>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サービスを紹介(PaaS)「Lambda」</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381" name="Google Shape;381;g12841e3baf3_2_419"/>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→AWS上で</a:t>
            </a:r>
            <a:r>
              <a:rPr b="1" lang="ja-JP" sz="2600">
                <a:solidFill>
                  <a:srgbClr val="717171"/>
                </a:solidFill>
              </a:rPr>
              <a:t>コードをデプロイするだけで処理を実行できる</a:t>
            </a:r>
            <a:endParaRPr b="1" i="0" sz="1800" u="sng" cap="none" strike="noStrike">
              <a:solidFill>
                <a:schemeClr val="dk2"/>
              </a:solidFill>
              <a:latin typeface="Arial"/>
              <a:ea typeface="Arial"/>
              <a:cs typeface="Arial"/>
              <a:sym typeface="Arial"/>
            </a:endParaRPr>
          </a:p>
        </p:txBody>
      </p:sp>
      <p:sp>
        <p:nvSpPr>
          <p:cNvPr id="382" name="Google Shape;382;g12841e3baf3_2_419"/>
          <p:cNvSpPr/>
          <p:nvPr/>
        </p:nvSpPr>
        <p:spPr>
          <a:xfrm>
            <a:off x="4119825" y="2584400"/>
            <a:ext cx="55842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①：</a:t>
            </a:r>
            <a:r>
              <a:rPr b="1" lang="ja-JP" sz="2600">
                <a:solidFill>
                  <a:srgbClr val="717171"/>
                </a:solidFill>
              </a:rPr>
              <a:t>サーバレス(単発処理向け)</a:t>
            </a:r>
            <a:endParaRPr b="1" i="0" sz="1800" u="sng" cap="none" strike="noStrike">
              <a:solidFill>
                <a:schemeClr val="dk2"/>
              </a:solidFill>
              <a:latin typeface="Arial"/>
              <a:ea typeface="Arial"/>
              <a:cs typeface="Arial"/>
              <a:sym typeface="Arial"/>
            </a:endParaRPr>
          </a:p>
        </p:txBody>
      </p:sp>
      <p:sp>
        <p:nvSpPr>
          <p:cNvPr id="383" name="Google Shape;383;g12841e3baf3_2_419"/>
          <p:cNvSpPr/>
          <p:nvPr/>
        </p:nvSpPr>
        <p:spPr>
          <a:xfrm>
            <a:off x="4119825" y="3041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②：</a:t>
            </a:r>
            <a:r>
              <a:rPr b="1" lang="ja-JP" sz="2600">
                <a:solidFill>
                  <a:srgbClr val="717171"/>
                </a:solidFill>
              </a:rPr>
              <a:t>利用可能言語に制限有(6つ)</a:t>
            </a:r>
            <a:endParaRPr b="1" i="0" sz="1800" u="sng" cap="none" strike="noStrike">
              <a:solidFill>
                <a:schemeClr val="dk2"/>
              </a:solidFill>
              <a:latin typeface="Arial"/>
              <a:ea typeface="Arial"/>
              <a:cs typeface="Arial"/>
              <a:sym typeface="Arial"/>
            </a:endParaRPr>
          </a:p>
        </p:txBody>
      </p:sp>
      <p:sp>
        <p:nvSpPr>
          <p:cNvPr id="384" name="Google Shape;384;g12841e3baf3_2_419"/>
          <p:cNvSpPr/>
          <p:nvPr/>
        </p:nvSpPr>
        <p:spPr>
          <a:xfrm>
            <a:off x="4119825" y="34987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a:t>
            </a:r>
            <a:r>
              <a:rPr b="1" lang="ja-JP" sz="2600">
                <a:solidFill>
                  <a:srgbClr val="717171"/>
                </a:solidFill>
              </a:rPr>
              <a:t>③：</a:t>
            </a:r>
            <a:r>
              <a:rPr b="1" lang="ja-JP" sz="2600">
                <a:solidFill>
                  <a:srgbClr val="717171"/>
                </a:solidFill>
              </a:rPr>
              <a:t>リクエスト数に応じた課金</a:t>
            </a:r>
            <a:endParaRPr b="1" i="0" sz="1800" u="sng" cap="none" strike="noStrike">
              <a:solidFill>
                <a:schemeClr val="dk2"/>
              </a:solidFill>
              <a:latin typeface="Arial"/>
              <a:ea typeface="Arial"/>
              <a:cs typeface="Arial"/>
              <a:sym typeface="Arial"/>
            </a:endParaRPr>
          </a:p>
        </p:txBody>
      </p:sp>
      <p:pic>
        <p:nvPicPr>
          <p:cNvPr id="385" name="Google Shape;385;g12841e3baf3_2_419"/>
          <p:cNvPicPr preferRelativeResize="0"/>
          <p:nvPr/>
        </p:nvPicPr>
        <p:blipFill>
          <a:blip r:embed="rId3">
            <a:alphaModFix/>
          </a:blip>
          <a:stretch>
            <a:fillRect/>
          </a:stretch>
        </p:blipFill>
        <p:spPr>
          <a:xfrm>
            <a:off x="241800" y="2297373"/>
            <a:ext cx="3625948" cy="42136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2841e3baf3_2_434"/>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392" name="Google Shape;392;g12841e3baf3_2_434"/>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393" name="Google Shape;393;g12841e3baf3_2_434"/>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特徴①：</a:t>
            </a:r>
            <a:r>
              <a:rPr b="1" lang="ja-JP" sz="2600">
                <a:solidFill>
                  <a:srgbClr val="717171"/>
                </a:solidFill>
              </a:rPr>
              <a:t>サーバレス(単発処理向け)</a:t>
            </a:r>
            <a:endParaRPr b="1" i="0" sz="1800" u="sng" cap="none" strike="noStrike">
              <a:solidFill>
                <a:schemeClr val="dk2"/>
              </a:solidFill>
              <a:latin typeface="Arial"/>
              <a:ea typeface="Arial"/>
              <a:cs typeface="Arial"/>
              <a:sym typeface="Arial"/>
            </a:endParaRPr>
          </a:p>
        </p:txBody>
      </p:sp>
      <p:sp>
        <p:nvSpPr>
          <p:cNvPr id="394" name="Google Shape;394;g12841e3baf3_2_434"/>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サービスを紹介(PaaS)「Lambda」</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395" name="Google Shape;395;g12841e3baf3_2_434"/>
          <p:cNvPicPr preferRelativeResize="0"/>
          <p:nvPr/>
        </p:nvPicPr>
        <p:blipFill>
          <a:blip r:embed="rId3">
            <a:alphaModFix/>
          </a:blip>
          <a:stretch>
            <a:fillRect/>
          </a:stretch>
        </p:blipFill>
        <p:spPr>
          <a:xfrm>
            <a:off x="2018526" y="2419101"/>
            <a:ext cx="5666726" cy="4047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27387b1529_0_2"/>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02" name="Google Shape;402;g127387b1529_0_2"/>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403" name="Google Shape;403;g127387b1529_0_2"/>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特徴②：</a:t>
            </a:r>
            <a:r>
              <a:rPr b="1" lang="ja-JP" sz="2600">
                <a:solidFill>
                  <a:srgbClr val="717171"/>
                </a:solidFill>
              </a:rPr>
              <a:t>利用可能言語に制限有り(6つ)</a:t>
            </a:r>
            <a:endParaRPr b="1" i="0" sz="1800" u="sng" cap="none" strike="noStrike">
              <a:solidFill>
                <a:schemeClr val="dk2"/>
              </a:solidFill>
              <a:latin typeface="Arial"/>
              <a:ea typeface="Arial"/>
              <a:cs typeface="Arial"/>
              <a:sym typeface="Arial"/>
            </a:endParaRPr>
          </a:p>
        </p:txBody>
      </p:sp>
      <p:sp>
        <p:nvSpPr>
          <p:cNvPr id="404" name="Google Shape;404;g127387b1529_0_2"/>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サービスを紹介(PaaS)「Lambda」</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405" name="Google Shape;405;g127387b1529_0_2"/>
          <p:cNvPicPr preferRelativeResize="0"/>
          <p:nvPr/>
        </p:nvPicPr>
        <p:blipFill>
          <a:blip r:embed="rId3">
            <a:alphaModFix/>
          </a:blip>
          <a:stretch>
            <a:fillRect/>
          </a:stretch>
        </p:blipFill>
        <p:spPr>
          <a:xfrm>
            <a:off x="2220075" y="2431273"/>
            <a:ext cx="5274905" cy="40512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27387b1529_0_12"/>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12" name="Google Shape;412;g127387b1529_0_12"/>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413" name="Google Shape;413;g127387b1529_0_12"/>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特徴③：</a:t>
            </a:r>
            <a:r>
              <a:rPr b="1" lang="ja-JP" sz="2600">
                <a:solidFill>
                  <a:srgbClr val="717171"/>
                </a:solidFill>
              </a:rPr>
              <a:t>リクエスト数に応じた課金</a:t>
            </a:r>
            <a:endParaRPr b="1" i="0" sz="1800" u="sng" cap="none" strike="noStrike">
              <a:solidFill>
                <a:schemeClr val="dk2"/>
              </a:solidFill>
              <a:latin typeface="Arial"/>
              <a:ea typeface="Arial"/>
              <a:cs typeface="Arial"/>
              <a:sym typeface="Arial"/>
            </a:endParaRPr>
          </a:p>
        </p:txBody>
      </p:sp>
      <p:sp>
        <p:nvSpPr>
          <p:cNvPr id="414" name="Google Shape;414;g127387b1529_0_12"/>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サービスを紹介(PaaS)「Lambda」</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415" name="Google Shape;415;g127387b1529_0_12"/>
          <p:cNvPicPr preferRelativeResize="0"/>
          <p:nvPr/>
        </p:nvPicPr>
        <p:blipFill rotWithShape="1">
          <a:blip r:embed="rId3">
            <a:alphaModFix/>
          </a:blip>
          <a:srcRect b="73011" l="520" r="-520" t="409"/>
          <a:stretch/>
        </p:blipFill>
        <p:spPr>
          <a:xfrm>
            <a:off x="152400" y="2872999"/>
            <a:ext cx="9601199" cy="750325"/>
          </a:xfrm>
          <a:prstGeom prst="rect">
            <a:avLst/>
          </a:prstGeom>
          <a:noFill/>
          <a:ln>
            <a:noFill/>
          </a:ln>
        </p:spPr>
      </p:pic>
      <p:pic>
        <p:nvPicPr>
          <p:cNvPr id="416" name="Google Shape;416;g127387b1529_0_12"/>
          <p:cNvPicPr preferRelativeResize="0"/>
          <p:nvPr/>
        </p:nvPicPr>
        <p:blipFill rotWithShape="1">
          <a:blip r:embed="rId3">
            <a:alphaModFix/>
          </a:blip>
          <a:srcRect b="5381" l="520" r="-520" t="44879"/>
          <a:stretch/>
        </p:blipFill>
        <p:spPr>
          <a:xfrm>
            <a:off x="152400" y="3671402"/>
            <a:ext cx="9601199" cy="140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27387b1529_0_97"/>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23" name="Google Shape;423;g127387b1529_0_97"/>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424" name="Google Shape;424;g127387b1529_0_97"/>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a:t>
            </a:r>
            <a:r>
              <a:rPr b="1" lang="ja-JP" sz="3200">
                <a:solidFill>
                  <a:srgbClr val="717171"/>
                </a:solidFill>
              </a:rPr>
              <a:t>ECS</a:t>
            </a:r>
            <a:r>
              <a:rPr b="1" lang="ja-JP" sz="3200">
                <a:solidFill>
                  <a:srgbClr val="717171"/>
                </a:solidFill>
              </a:rPr>
              <a:t>」</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425" name="Google Shape;425;g127387b1529_0_97"/>
          <p:cNvSpPr/>
          <p:nvPr/>
        </p:nvSpPr>
        <p:spPr>
          <a:xfrm>
            <a:off x="995625" y="18223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→AWS上で</a:t>
            </a:r>
            <a:r>
              <a:rPr b="1" lang="ja-JP" sz="2600">
                <a:solidFill>
                  <a:srgbClr val="717171"/>
                </a:solidFill>
              </a:rPr>
              <a:t>Dockerコンテナを実行・停止・管理できる</a:t>
            </a:r>
            <a:endParaRPr b="1" i="0" sz="1800" u="sng" cap="none" strike="noStrike">
              <a:solidFill>
                <a:schemeClr val="dk2"/>
              </a:solidFill>
              <a:latin typeface="Arial"/>
              <a:ea typeface="Arial"/>
              <a:cs typeface="Arial"/>
              <a:sym typeface="Arial"/>
            </a:endParaRPr>
          </a:p>
        </p:txBody>
      </p:sp>
      <p:sp>
        <p:nvSpPr>
          <p:cNvPr id="426" name="Google Shape;426;g127387b1529_0_97"/>
          <p:cNvSpPr/>
          <p:nvPr/>
        </p:nvSpPr>
        <p:spPr>
          <a:xfrm>
            <a:off x="3815025" y="2736800"/>
            <a:ext cx="58623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500" u="sng">
                <a:solidFill>
                  <a:srgbClr val="717171"/>
                </a:solidFill>
              </a:rPr>
              <a:t>コンテナオーケストレーションツール</a:t>
            </a:r>
            <a:endParaRPr b="1" i="0" sz="1700" u="sng" cap="none" strike="noStrike">
              <a:solidFill>
                <a:schemeClr val="dk2"/>
              </a:solidFill>
              <a:latin typeface="Arial"/>
              <a:ea typeface="Arial"/>
              <a:cs typeface="Arial"/>
              <a:sym typeface="Arial"/>
            </a:endParaRPr>
          </a:p>
        </p:txBody>
      </p:sp>
      <p:pic>
        <p:nvPicPr>
          <p:cNvPr id="427" name="Google Shape;427;g127387b1529_0_97"/>
          <p:cNvPicPr preferRelativeResize="0"/>
          <p:nvPr/>
        </p:nvPicPr>
        <p:blipFill>
          <a:blip r:embed="rId3">
            <a:alphaModFix/>
          </a:blip>
          <a:stretch>
            <a:fillRect/>
          </a:stretch>
        </p:blipFill>
        <p:spPr>
          <a:xfrm>
            <a:off x="678975" y="2466923"/>
            <a:ext cx="2600325" cy="2857500"/>
          </a:xfrm>
          <a:prstGeom prst="rect">
            <a:avLst/>
          </a:prstGeom>
          <a:noFill/>
          <a:ln>
            <a:noFill/>
          </a:ln>
        </p:spPr>
      </p:pic>
      <p:pic>
        <p:nvPicPr>
          <p:cNvPr id="428" name="Google Shape;428;g127387b1529_0_97"/>
          <p:cNvPicPr preferRelativeResize="0"/>
          <p:nvPr/>
        </p:nvPicPr>
        <p:blipFill>
          <a:blip r:embed="rId4">
            <a:alphaModFix/>
          </a:blip>
          <a:stretch>
            <a:fillRect/>
          </a:stretch>
        </p:blipFill>
        <p:spPr>
          <a:xfrm>
            <a:off x="5635549" y="3330198"/>
            <a:ext cx="1856301" cy="1715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27387b1529_0_138"/>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35" name="Google Shape;435;g127387b1529_0_138"/>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436" name="Google Shape;436;g127387b1529_0_138"/>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コンテナオーケストレーションツール</a:t>
            </a:r>
            <a:r>
              <a:rPr b="1" lang="ja-JP" sz="2600">
                <a:solidFill>
                  <a:srgbClr val="717171"/>
                </a:solidFill>
              </a:rPr>
              <a:t>とは？</a:t>
            </a:r>
            <a:endParaRPr b="1" i="0" sz="1800" u="sng" cap="none" strike="noStrike">
              <a:solidFill>
                <a:schemeClr val="dk2"/>
              </a:solidFill>
              <a:latin typeface="Arial"/>
              <a:ea typeface="Arial"/>
              <a:cs typeface="Arial"/>
              <a:sym typeface="Arial"/>
            </a:endParaRPr>
          </a:p>
        </p:txBody>
      </p:sp>
      <p:sp>
        <p:nvSpPr>
          <p:cNvPr id="437" name="Google Shape;437;g127387b1529_0_138"/>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サービスを紹介(PaaS)「ECS」</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438" name="Google Shape;438;g127387b1529_0_138"/>
          <p:cNvPicPr preferRelativeResize="0"/>
          <p:nvPr/>
        </p:nvPicPr>
        <p:blipFill>
          <a:blip r:embed="rId3">
            <a:alphaModFix/>
          </a:blip>
          <a:stretch>
            <a:fillRect/>
          </a:stretch>
        </p:blipFill>
        <p:spPr>
          <a:xfrm>
            <a:off x="526575" y="2569173"/>
            <a:ext cx="8688358" cy="38223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1ef7f705d8_0_65"/>
          <p:cNvSpPr/>
          <p:nvPr/>
        </p:nvSpPr>
        <p:spPr>
          <a:xfrm>
            <a:off x="5490050" y="2732975"/>
            <a:ext cx="3798600" cy="3549900"/>
          </a:xfrm>
          <a:prstGeom prst="roundRect">
            <a:avLst>
              <a:gd fmla="val 16667" name="adj"/>
            </a:avLst>
          </a:prstGeom>
          <a:noFill/>
          <a:ln cap="flat" cmpd="sng" w="2857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 name="Google Shape;68;g11ef7f705d8_0_65"/>
          <p:cNvSpPr/>
          <p:nvPr/>
        </p:nvSpPr>
        <p:spPr>
          <a:xfrm>
            <a:off x="722375" y="2773750"/>
            <a:ext cx="3798600" cy="3541500"/>
          </a:xfrm>
          <a:prstGeom prst="roundRect">
            <a:avLst>
              <a:gd fmla="val 16667" name="adj"/>
            </a:avLst>
          </a:prstGeom>
          <a:noFill/>
          <a:ln cap="flat" cmpd="sng" w="28575">
            <a:solidFill>
              <a:srgbClr val="B4A7D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69" name="Google Shape;69;g11ef7f705d8_0_65"/>
          <p:cNvPicPr preferRelativeResize="0"/>
          <p:nvPr/>
        </p:nvPicPr>
        <p:blipFill rotWithShape="1">
          <a:blip r:embed="rId3">
            <a:alphaModFix/>
          </a:blip>
          <a:srcRect b="2862" l="15367" r="63067" t="66320"/>
          <a:stretch/>
        </p:blipFill>
        <p:spPr>
          <a:xfrm>
            <a:off x="1700249" y="4955550"/>
            <a:ext cx="1660224" cy="1263400"/>
          </a:xfrm>
          <a:prstGeom prst="rect">
            <a:avLst/>
          </a:prstGeom>
          <a:noFill/>
          <a:ln>
            <a:noFill/>
          </a:ln>
        </p:spPr>
      </p:pic>
      <p:pic>
        <p:nvPicPr>
          <p:cNvPr id="70" name="Google Shape;70;g11ef7f705d8_0_65"/>
          <p:cNvPicPr preferRelativeResize="0"/>
          <p:nvPr/>
        </p:nvPicPr>
        <p:blipFill rotWithShape="1">
          <a:blip r:embed="rId3">
            <a:alphaModFix/>
          </a:blip>
          <a:srcRect b="57100" l="61134" r="12323" t="9255"/>
          <a:stretch/>
        </p:blipFill>
        <p:spPr>
          <a:xfrm>
            <a:off x="6385476" y="2732975"/>
            <a:ext cx="2043352" cy="1379276"/>
          </a:xfrm>
          <a:prstGeom prst="rect">
            <a:avLst/>
          </a:prstGeom>
          <a:noFill/>
          <a:ln>
            <a:noFill/>
          </a:ln>
        </p:spPr>
      </p:pic>
      <p:sp>
        <p:nvSpPr>
          <p:cNvPr id="71" name="Google Shape;71;g11ef7f705d8_0_65"/>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72" name="Google Shape;72;g11ef7f705d8_0_65"/>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73" name="Google Shape;73;g11ef7f705d8_0_65"/>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「クラウド</a:t>
            </a:r>
            <a:r>
              <a:rPr b="1" lang="ja-JP" sz="3200">
                <a:solidFill>
                  <a:srgbClr val="717171"/>
                </a:solidFill>
              </a:rPr>
              <a:t>コンピューティングサービス</a:t>
            </a:r>
            <a:r>
              <a:rPr b="1" lang="ja-JP" sz="3200">
                <a:solidFill>
                  <a:srgbClr val="717171"/>
                </a:solidFill>
              </a:rPr>
              <a:t>」</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74" name="Google Shape;74;g11ef7f705d8_0_65"/>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ネットワーク経由でユーザにサービスを提供する</a:t>
            </a:r>
            <a:r>
              <a:rPr b="1" lang="ja-JP" sz="2600" u="sng">
                <a:solidFill>
                  <a:schemeClr val="dk2"/>
                </a:solidFill>
              </a:rPr>
              <a:t>形態</a:t>
            </a:r>
            <a:endParaRPr b="1" i="0" sz="1800" u="sng" cap="none" strike="noStrike">
              <a:solidFill>
                <a:schemeClr val="dk2"/>
              </a:solidFill>
              <a:latin typeface="Arial"/>
              <a:ea typeface="Arial"/>
              <a:cs typeface="Arial"/>
              <a:sym typeface="Arial"/>
            </a:endParaRPr>
          </a:p>
        </p:txBody>
      </p:sp>
      <p:pic>
        <p:nvPicPr>
          <p:cNvPr id="75" name="Google Shape;75;g11ef7f705d8_0_65"/>
          <p:cNvPicPr preferRelativeResize="0"/>
          <p:nvPr/>
        </p:nvPicPr>
        <p:blipFill rotWithShape="1">
          <a:blip r:embed="rId4">
            <a:alphaModFix/>
          </a:blip>
          <a:srcRect b="0" l="0" r="0" t="0"/>
          <a:stretch/>
        </p:blipFill>
        <p:spPr>
          <a:xfrm>
            <a:off x="1325525" y="3009900"/>
            <a:ext cx="2554299" cy="1174775"/>
          </a:xfrm>
          <a:prstGeom prst="rect">
            <a:avLst/>
          </a:prstGeom>
          <a:noFill/>
          <a:ln>
            <a:noFill/>
          </a:ln>
        </p:spPr>
      </p:pic>
      <p:sp>
        <p:nvSpPr>
          <p:cNvPr id="76" name="Google Shape;76;g11ef7f705d8_0_65"/>
          <p:cNvSpPr/>
          <p:nvPr/>
        </p:nvSpPr>
        <p:spPr>
          <a:xfrm>
            <a:off x="2196600" y="4238675"/>
            <a:ext cx="664200" cy="593400"/>
          </a:xfrm>
          <a:prstGeom prst="downArrow">
            <a:avLst>
              <a:gd fmla="val 50000" name="adj1"/>
              <a:gd fmla="val 50000" name="adj2"/>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g11ef7f705d8_0_65"/>
          <p:cNvPicPr preferRelativeResize="0"/>
          <p:nvPr/>
        </p:nvPicPr>
        <p:blipFill rotWithShape="1">
          <a:blip r:embed="rId3">
            <a:alphaModFix/>
          </a:blip>
          <a:srcRect b="2862" l="15367" r="63067" t="66320"/>
          <a:stretch/>
        </p:blipFill>
        <p:spPr>
          <a:xfrm>
            <a:off x="5662649" y="4955550"/>
            <a:ext cx="1660224" cy="1263400"/>
          </a:xfrm>
          <a:prstGeom prst="rect">
            <a:avLst/>
          </a:prstGeom>
          <a:noFill/>
          <a:ln>
            <a:noFill/>
          </a:ln>
        </p:spPr>
      </p:pic>
      <p:pic>
        <p:nvPicPr>
          <p:cNvPr id="78" name="Google Shape;78;g11ef7f705d8_0_65"/>
          <p:cNvPicPr preferRelativeResize="0"/>
          <p:nvPr/>
        </p:nvPicPr>
        <p:blipFill rotWithShape="1">
          <a:blip r:embed="rId3">
            <a:alphaModFix/>
          </a:blip>
          <a:srcRect b="2862" l="15367" r="63067" t="66320"/>
          <a:stretch/>
        </p:blipFill>
        <p:spPr>
          <a:xfrm>
            <a:off x="7491449" y="4955550"/>
            <a:ext cx="1660224" cy="1263400"/>
          </a:xfrm>
          <a:prstGeom prst="rect">
            <a:avLst/>
          </a:prstGeom>
          <a:noFill/>
          <a:ln>
            <a:noFill/>
          </a:ln>
        </p:spPr>
      </p:pic>
      <p:sp>
        <p:nvSpPr>
          <p:cNvPr id="79" name="Google Shape;79;g11ef7f705d8_0_65"/>
          <p:cNvSpPr/>
          <p:nvPr/>
        </p:nvSpPr>
        <p:spPr>
          <a:xfrm rot="-9227617">
            <a:off x="6693944" y="4182527"/>
            <a:ext cx="664394" cy="593553"/>
          </a:xfrm>
          <a:prstGeom prst="downArrow">
            <a:avLst>
              <a:gd fmla="val 50000" name="adj1"/>
              <a:gd fmla="val 50000" name="adj2"/>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1ef7f705d8_0_65"/>
          <p:cNvSpPr/>
          <p:nvPr/>
        </p:nvSpPr>
        <p:spPr>
          <a:xfrm rot="9497968">
            <a:off x="7455854" y="4182682"/>
            <a:ext cx="664493" cy="593241"/>
          </a:xfrm>
          <a:prstGeom prst="downArrow">
            <a:avLst>
              <a:gd fmla="val 50000" name="adj1"/>
              <a:gd fmla="val 50000" name="adj2"/>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1ef7f705d8_0_65"/>
          <p:cNvSpPr/>
          <p:nvPr/>
        </p:nvSpPr>
        <p:spPr>
          <a:xfrm>
            <a:off x="1122650" y="4197200"/>
            <a:ext cx="957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購入</a:t>
            </a:r>
            <a:endParaRPr b="1" i="0" sz="2200" u="sng" cap="none" strike="noStrike">
              <a:solidFill>
                <a:schemeClr val="dk2"/>
              </a:solidFill>
              <a:latin typeface="Arial"/>
              <a:ea typeface="Arial"/>
              <a:cs typeface="Arial"/>
              <a:sym typeface="Arial"/>
            </a:endParaRPr>
          </a:p>
        </p:txBody>
      </p:sp>
      <p:sp>
        <p:nvSpPr>
          <p:cNvPr id="82" name="Google Shape;82;g11ef7f705d8_0_65"/>
          <p:cNvSpPr/>
          <p:nvPr/>
        </p:nvSpPr>
        <p:spPr>
          <a:xfrm>
            <a:off x="3101300" y="4197213"/>
            <a:ext cx="957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専有</a:t>
            </a:r>
            <a:endParaRPr b="1" i="0" sz="2200" u="sng" cap="none" strike="noStrike">
              <a:solidFill>
                <a:schemeClr val="dk2"/>
              </a:solidFill>
              <a:latin typeface="Arial"/>
              <a:ea typeface="Arial"/>
              <a:cs typeface="Arial"/>
              <a:sym typeface="Arial"/>
            </a:endParaRPr>
          </a:p>
        </p:txBody>
      </p:sp>
      <p:sp>
        <p:nvSpPr>
          <p:cNvPr id="83" name="Google Shape;83;g11ef7f705d8_0_65"/>
          <p:cNvSpPr/>
          <p:nvPr/>
        </p:nvSpPr>
        <p:spPr>
          <a:xfrm>
            <a:off x="8206700" y="4197213"/>
            <a:ext cx="957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共有</a:t>
            </a:r>
            <a:endParaRPr b="1" i="0" sz="2200" u="sng" cap="none" strike="noStrike">
              <a:solidFill>
                <a:schemeClr val="dk2"/>
              </a:solidFill>
              <a:latin typeface="Arial"/>
              <a:ea typeface="Arial"/>
              <a:cs typeface="Arial"/>
              <a:sym typeface="Arial"/>
            </a:endParaRPr>
          </a:p>
        </p:txBody>
      </p:sp>
      <p:sp>
        <p:nvSpPr>
          <p:cNvPr id="84" name="Google Shape;84;g11ef7f705d8_0_65"/>
          <p:cNvSpPr/>
          <p:nvPr/>
        </p:nvSpPr>
        <p:spPr>
          <a:xfrm>
            <a:off x="5615900" y="3968613"/>
            <a:ext cx="957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1" i="0" sz="2200" u="sng" cap="none" strike="noStrike">
              <a:solidFill>
                <a:schemeClr val="dk2"/>
              </a:solidFill>
              <a:latin typeface="Arial"/>
              <a:ea typeface="Arial"/>
              <a:cs typeface="Arial"/>
              <a:sym typeface="Arial"/>
            </a:endParaRPr>
          </a:p>
        </p:txBody>
      </p:sp>
      <p:sp>
        <p:nvSpPr>
          <p:cNvPr id="85" name="Google Shape;85;g11ef7f705d8_0_65"/>
          <p:cNvSpPr/>
          <p:nvPr/>
        </p:nvSpPr>
        <p:spPr>
          <a:xfrm>
            <a:off x="5694650" y="4349600"/>
            <a:ext cx="957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借りる</a:t>
            </a:r>
            <a:endParaRPr b="1" i="0" sz="1200" u="sng" cap="none" strike="noStrike">
              <a:solidFill>
                <a:schemeClr val="dk2"/>
              </a:solidFill>
              <a:latin typeface="Arial"/>
              <a:ea typeface="Arial"/>
              <a:cs typeface="Arial"/>
              <a:sym typeface="Arial"/>
            </a:endParaRPr>
          </a:p>
        </p:txBody>
      </p:sp>
      <p:sp>
        <p:nvSpPr>
          <p:cNvPr id="86" name="Google Shape;86;g11ef7f705d8_0_65"/>
          <p:cNvSpPr/>
          <p:nvPr/>
        </p:nvSpPr>
        <p:spPr>
          <a:xfrm>
            <a:off x="1452913" y="2256550"/>
            <a:ext cx="2154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非クラウド</a:t>
            </a:r>
            <a:endParaRPr b="1" i="0" sz="2200" u="sng" cap="none" strike="noStrike">
              <a:solidFill>
                <a:schemeClr val="dk2"/>
              </a:solidFill>
              <a:latin typeface="Arial"/>
              <a:ea typeface="Arial"/>
              <a:cs typeface="Arial"/>
              <a:sym typeface="Arial"/>
            </a:endParaRPr>
          </a:p>
        </p:txBody>
      </p:sp>
      <p:sp>
        <p:nvSpPr>
          <p:cNvPr id="87" name="Google Shape;87;g11ef7f705d8_0_65"/>
          <p:cNvSpPr/>
          <p:nvPr/>
        </p:nvSpPr>
        <p:spPr>
          <a:xfrm>
            <a:off x="6558323" y="2180350"/>
            <a:ext cx="1728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クラウド</a:t>
            </a:r>
            <a:endParaRPr b="1" i="0" sz="2200" u="sng" cap="none" strike="noStrik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27387b1529_0_129"/>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45" name="Google Shape;445;g127387b1529_0_129"/>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446" name="Google Shape;446;g127387b1529_0_129"/>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コンテナオーケストレーションツール</a:t>
            </a:r>
            <a:r>
              <a:rPr b="1" lang="ja-JP" sz="2600">
                <a:solidFill>
                  <a:srgbClr val="717171"/>
                </a:solidFill>
              </a:rPr>
              <a:t>とは？</a:t>
            </a:r>
            <a:endParaRPr b="1" i="0" sz="1800" u="sng" cap="none" strike="noStrike">
              <a:solidFill>
                <a:schemeClr val="dk2"/>
              </a:solidFill>
              <a:latin typeface="Arial"/>
              <a:ea typeface="Arial"/>
              <a:cs typeface="Arial"/>
              <a:sym typeface="Arial"/>
            </a:endParaRPr>
          </a:p>
        </p:txBody>
      </p:sp>
      <p:sp>
        <p:nvSpPr>
          <p:cNvPr id="447" name="Google Shape;447;g127387b1529_0_129"/>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サービスを紹介(PaaS)「ECS」</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448" name="Google Shape;448;g127387b1529_0_129"/>
          <p:cNvPicPr preferRelativeResize="0"/>
          <p:nvPr/>
        </p:nvPicPr>
        <p:blipFill rotWithShape="1">
          <a:blip r:embed="rId3">
            <a:alphaModFix/>
          </a:blip>
          <a:srcRect b="0" l="0" r="0" t="10905"/>
          <a:stretch/>
        </p:blipFill>
        <p:spPr>
          <a:xfrm>
            <a:off x="690825" y="2497278"/>
            <a:ext cx="8444575" cy="38170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27387b1529_0_148"/>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55" name="Google Shape;455;g127387b1529_0_148"/>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「AWS」</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456" name="Google Shape;456;g127387b1529_0_148"/>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コンテナオーケストレーションツール</a:t>
            </a:r>
            <a:r>
              <a:rPr b="1" lang="ja-JP" sz="2600">
                <a:solidFill>
                  <a:srgbClr val="717171"/>
                </a:solidFill>
              </a:rPr>
              <a:t>とは？</a:t>
            </a:r>
            <a:endParaRPr b="1" i="0" sz="1800" u="sng" cap="none" strike="noStrike">
              <a:solidFill>
                <a:schemeClr val="dk2"/>
              </a:solidFill>
              <a:latin typeface="Arial"/>
              <a:ea typeface="Arial"/>
              <a:cs typeface="Arial"/>
              <a:sym typeface="Arial"/>
            </a:endParaRPr>
          </a:p>
        </p:txBody>
      </p:sp>
      <p:sp>
        <p:nvSpPr>
          <p:cNvPr id="457" name="Google Shape;457;g127387b1529_0_148"/>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サービスを紹介(PaaS)「ECS」</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458" name="Google Shape;458;g127387b1529_0_148"/>
          <p:cNvPicPr preferRelativeResize="0"/>
          <p:nvPr/>
        </p:nvPicPr>
        <p:blipFill>
          <a:blip r:embed="rId3">
            <a:alphaModFix/>
          </a:blip>
          <a:stretch>
            <a:fillRect/>
          </a:stretch>
        </p:blipFill>
        <p:spPr>
          <a:xfrm>
            <a:off x="714650" y="3778874"/>
            <a:ext cx="835950" cy="916100"/>
          </a:xfrm>
          <a:prstGeom prst="rect">
            <a:avLst/>
          </a:prstGeom>
          <a:noFill/>
          <a:ln>
            <a:noFill/>
          </a:ln>
        </p:spPr>
      </p:pic>
      <p:grpSp>
        <p:nvGrpSpPr>
          <p:cNvPr id="459" name="Google Shape;459;g127387b1529_0_148"/>
          <p:cNvGrpSpPr/>
          <p:nvPr/>
        </p:nvGrpSpPr>
        <p:grpSpPr>
          <a:xfrm>
            <a:off x="5202800" y="3290675"/>
            <a:ext cx="3444000" cy="2796000"/>
            <a:chOff x="3221600" y="3290675"/>
            <a:chExt cx="3444000" cy="2796000"/>
          </a:xfrm>
        </p:grpSpPr>
        <p:sp>
          <p:nvSpPr>
            <p:cNvPr id="460" name="Google Shape;460;g127387b1529_0_148"/>
            <p:cNvSpPr/>
            <p:nvPr/>
          </p:nvSpPr>
          <p:spPr>
            <a:xfrm>
              <a:off x="3221600" y="3290675"/>
              <a:ext cx="1234200" cy="2796000"/>
            </a:xfrm>
            <a:prstGeom prst="roundRect">
              <a:avLst>
                <a:gd fmla="val 16667" name="adj"/>
              </a:avLst>
            </a:prstGeom>
            <a:noFill/>
            <a:ln cap="flat" cmpd="sng" w="2857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61" name="Google Shape;461;g127387b1529_0_148"/>
            <p:cNvSpPr/>
            <p:nvPr/>
          </p:nvSpPr>
          <p:spPr>
            <a:xfrm>
              <a:off x="5431400" y="3290675"/>
              <a:ext cx="1234200" cy="2796000"/>
            </a:xfrm>
            <a:prstGeom prst="roundRect">
              <a:avLst>
                <a:gd fmla="val 16667" name="adj"/>
              </a:avLst>
            </a:prstGeom>
            <a:noFill/>
            <a:ln cap="flat" cmpd="sng" w="28575">
              <a:solidFill>
                <a:srgbClr val="4A86E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62" name="Google Shape;462;g127387b1529_0_148"/>
            <p:cNvPicPr preferRelativeResize="0"/>
            <p:nvPr/>
          </p:nvPicPr>
          <p:blipFill>
            <a:blip r:embed="rId4">
              <a:alphaModFix/>
            </a:blip>
            <a:stretch>
              <a:fillRect/>
            </a:stretch>
          </p:blipFill>
          <p:spPr>
            <a:xfrm>
              <a:off x="3611750" y="3405474"/>
              <a:ext cx="442225" cy="744800"/>
            </a:xfrm>
            <a:prstGeom prst="rect">
              <a:avLst/>
            </a:prstGeom>
            <a:noFill/>
            <a:ln>
              <a:noFill/>
            </a:ln>
          </p:spPr>
        </p:pic>
        <p:pic>
          <p:nvPicPr>
            <p:cNvPr id="463" name="Google Shape;463;g127387b1529_0_148"/>
            <p:cNvPicPr preferRelativeResize="0"/>
            <p:nvPr/>
          </p:nvPicPr>
          <p:blipFill>
            <a:blip r:embed="rId4">
              <a:alphaModFix/>
            </a:blip>
            <a:stretch>
              <a:fillRect/>
            </a:stretch>
          </p:blipFill>
          <p:spPr>
            <a:xfrm>
              <a:off x="3611750" y="4243674"/>
              <a:ext cx="442225" cy="744800"/>
            </a:xfrm>
            <a:prstGeom prst="rect">
              <a:avLst/>
            </a:prstGeom>
            <a:noFill/>
            <a:ln>
              <a:noFill/>
            </a:ln>
          </p:spPr>
        </p:pic>
        <p:pic>
          <p:nvPicPr>
            <p:cNvPr id="464" name="Google Shape;464;g127387b1529_0_148"/>
            <p:cNvPicPr preferRelativeResize="0"/>
            <p:nvPr/>
          </p:nvPicPr>
          <p:blipFill>
            <a:blip r:embed="rId4">
              <a:alphaModFix/>
            </a:blip>
            <a:stretch>
              <a:fillRect/>
            </a:stretch>
          </p:blipFill>
          <p:spPr>
            <a:xfrm>
              <a:off x="3611750" y="5158074"/>
              <a:ext cx="442225" cy="744800"/>
            </a:xfrm>
            <a:prstGeom prst="rect">
              <a:avLst/>
            </a:prstGeom>
            <a:noFill/>
            <a:ln>
              <a:noFill/>
            </a:ln>
          </p:spPr>
        </p:pic>
        <p:pic>
          <p:nvPicPr>
            <p:cNvPr id="465" name="Google Shape;465;g127387b1529_0_148"/>
            <p:cNvPicPr preferRelativeResize="0"/>
            <p:nvPr/>
          </p:nvPicPr>
          <p:blipFill>
            <a:blip r:embed="rId4">
              <a:alphaModFix/>
            </a:blip>
            <a:stretch>
              <a:fillRect/>
            </a:stretch>
          </p:blipFill>
          <p:spPr>
            <a:xfrm>
              <a:off x="5821550" y="3405474"/>
              <a:ext cx="442225" cy="744800"/>
            </a:xfrm>
            <a:prstGeom prst="rect">
              <a:avLst/>
            </a:prstGeom>
            <a:noFill/>
            <a:ln>
              <a:noFill/>
            </a:ln>
          </p:spPr>
        </p:pic>
        <p:pic>
          <p:nvPicPr>
            <p:cNvPr id="466" name="Google Shape;466;g127387b1529_0_148"/>
            <p:cNvPicPr preferRelativeResize="0"/>
            <p:nvPr/>
          </p:nvPicPr>
          <p:blipFill>
            <a:blip r:embed="rId4">
              <a:alphaModFix/>
            </a:blip>
            <a:stretch>
              <a:fillRect/>
            </a:stretch>
          </p:blipFill>
          <p:spPr>
            <a:xfrm>
              <a:off x="5821550" y="4319874"/>
              <a:ext cx="442225" cy="744800"/>
            </a:xfrm>
            <a:prstGeom prst="rect">
              <a:avLst/>
            </a:prstGeom>
            <a:noFill/>
            <a:ln>
              <a:noFill/>
            </a:ln>
          </p:spPr>
        </p:pic>
        <p:pic>
          <p:nvPicPr>
            <p:cNvPr id="467" name="Google Shape;467;g127387b1529_0_148"/>
            <p:cNvPicPr preferRelativeResize="0"/>
            <p:nvPr/>
          </p:nvPicPr>
          <p:blipFill>
            <a:blip r:embed="rId4">
              <a:alphaModFix/>
            </a:blip>
            <a:stretch>
              <a:fillRect/>
            </a:stretch>
          </p:blipFill>
          <p:spPr>
            <a:xfrm>
              <a:off x="5821550" y="5234274"/>
              <a:ext cx="442225" cy="744800"/>
            </a:xfrm>
            <a:prstGeom prst="rect">
              <a:avLst/>
            </a:prstGeom>
            <a:noFill/>
            <a:ln>
              <a:noFill/>
            </a:ln>
          </p:spPr>
        </p:pic>
      </p:grpSp>
      <p:sp>
        <p:nvSpPr>
          <p:cNvPr id="468" name="Google Shape;468;g127387b1529_0_148"/>
          <p:cNvSpPr/>
          <p:nvPr/>
        </p:nvSpPr>
        <p:spPr>
          <a:xfrm>
            <a:off x="4763275" y="2941525"/>
            <a:ext cx="4413300" cy="3373800"/>
          </a:xfrm>
          <a:prstGeom prst="roundRect">
            <a:avLst>
              <a:gd fmla="val 16667" name="adj"/>
            </a:avLst>
          </a:prstGeom>
          <a:noFill/>
          <a:ln cap="flat" cmpd="sng" w="28575">
            <a:solidFill>
              <a:srgbClr val="F18B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69" name="Google Shape;469;g127387b1529_0_148"/>
          <p:cNvSpPr/>
          <p:nvPr/>
        </p:nvSpPr>
        <p:spPr>
          <a:xfrm rot="-5400000">
            <a:off x="2789850" y="2958325"/>
            <a:ext cx="664200" cy="2557200"/>
          </a:xfrm>
          <a:prstGeom prst="downArrow">
            <a:avLst>
              <a:gd fmla="val 50000" name="adj1"/>
              <a:gd fmla="val 50000" name="adj2"/>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27387b1529_0_148"/>
          <p:cNvSpPr/>
          <p:nvPr/>
        </p:nvSpPr>
        <p:spPr>
          <a:xfrm>
            <a:off x="5557550" y="2561325"/>
            <a:ext cx="2886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リージョン(日本)</a:t>
            </a:r>
            <a:endParaRPr b="1" i="0" sz="1800" u="sng" cap="none" strike="noStrike">
              <a:solidFill>
                <a:schemeClr val="dk2"/>
              </a:solidFill>
              <a:latin typeface="Arial"/>
              <a:ea typeface="Arial"/>
              <a:cs typeface="Arial"/>
              <a:sym typeface="Arial"/>
            </a:endParaRPr>
          </a:p>
        </p:txBody>
      </p:sp>
      <p:sp>
        <p:nvSpPr>
          <p:cNvPr id="471" name="Google Shape;471;g127387b1529_0_148"/>
          <p:cNvSpPr/>
          <p:nvPr/>
        </p:nvSpPr>
        <p:spPr>
          <a:xfrm>
            <a:off x="5176550" y="2942325"/>
            <a:ext cx="15531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200">
                <a:solidFill>
                  <a:srgbClr val="717171"/>
                </a:solidFill>
              </a:rPr>
              <a:t>AZ</a:t>
            </a:r>
            <a:r>
              <a:rPr b="1" lang="ja-JP" sz="2200">
                <a:solidFill>
                  <a:srgbClr val="717171"/>
                </a:solidFill>
              </a:rPr>
              <a:t>(</a:t>
            </a:r>
            <a:r>
              <a:rPr b="1" lang="ja-JP" sz="2200">
                <a:solidFill>
                  <a:srgbClr val="717171"/>
                </a:solidFill>
              </a:rPr>
              <a:t>東京</a:t>
            </a:r>
            <a:r>
              <a:rPr b="1" lang="ja-JP" sz="2200">
                <a:solidFill>
                  <a:srgbClr val="717171"/>
                </a:solidFill>
              </a:rPr>
              <a:t>)</a:t>
            </a:r>
            <a:endParaRPr b="1" i="0" u="sng" cap="none" strike="noStrike">
              <a:solidFill>
                <a:schemeClr val="dk2"/>
              </a:solidFill>
              <a:latin typeface="Arial"/>
              <a:ea typeface="Arial"/>
              <a:cs typeface="Arial"/>
              <a:sym typeface="Arial"/>
            </a:endParaRPr>
          </a:p>
        </p:txBody>
      </p:sp>
      <p:sp>
        <p:nvSpPr>
          <p:cNvPr id="472" name="Google Shape;472;g127387b1529_0_148"/>
          <p:cNvSpPr/>
          <p:nvPr/>
        </p:nvSpPr>
        <p:spPr>
          <a:xfrm>
            <a:off x="7386350" y="2942325"/>
            <a:ext cx="15531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200">
                <a:solidFill>
                  <a:srgbClr val="717171"/>
                </a:solidFill>
              </a:rPr>
              <a:t>AZ(</a:t>
            </a:r>
            <a:r>
              <a:rPr b="1" lang="ja-JP" sz="2200">
                <a:solidFill>
                  <a:srgbClr val="717171"/>
                </a:solidFill>
              </a:rPr>
              <a:t>大阪</a:t>
            </a:r>
            <a:r>
              <a:rPr b="1" lang="ja-JP" sz="2200">
                <a:solidFill>
                  <a:srgbClr val="717171"/>
                </a:solidFill>
              </a:rPr>
              <a:t>)</a:t>
            </a:r>
            <a:endParaRPr b="1" i="0" u="sng" cap="none" strike="noStrike">
              <a:solidFill>
                <a:schemeClr val="dk2"/>
              </a:solidFill>
              <a:latin typeface="Arial"/>
              <a:ea typeface="Arial"/>
              <a:cs typeface="Arial"/>
              <a:sym typeface="Arial"/>
            </a:endParaRPr>
          </a:p>
        </p:txBody>
      </p:sp>
      <p:sp>
        <p:nvSpPr>
          <p:cNvPr id="473" name="Google Shape;473;g127387b1529_0_148"/>
          <p:cNvSpPr/>
          <p:nvPr/>
        </p:nvSpPr>
        <p:spPr>
          <a:xfrm>
            <a:off x="838075" y="2643875"/>
            <a:ext cx="3849000" cy="983100"/>
          </a:xfrm>
          <a:prstGeom prst="wedgeEllipseCallout">
            <a:avLst>
              <a:gd fmla="val -20333" name="adj1"/>
              <a:gd fmla="val 86614"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JP"/>
              <a:t>2つのAZの1台ずつのEC2で</a:t>
            </a:r>
            <a:endParaRPr b="1"/>
          </a:p>
          <a:p>
            <a:pPr indent="0" lvl="0" marL="0" rtl="0" algn="l">
              <a:spcBef>
                <a:spcPts val="0"/>
              </a:spcBef>
              <a:spcAft>
                <a:spcPts val="0"/>
              </a:spcAft>
              <a:buNone/>
            </a:pPr>
            <a:r>
              <a:rPr b="1" lang="ja-JP"/>
              <a:t>3つずつコンテナを起動してー</a:t>
            </a:r>
            <a:endParaRPr b="1"/>
          </a:p>
        </p:txBody>
      </p:sp>
      <p:pic>
        <p:nvPicPr>
          <p:cNvPr id="474" name="Google Shape;474;g127387b1529_0_148"/>
          <p:cNvPicPr preferRelativeResize="0"/>
          <p:nvPr/>
        </p:nvPicPr>
        <p:blipFill>
          <a:blip r:embed="rId5">
            <a:alphaModFix/>
          </a:blip>
          <a:stretch>
            <a:fillRect/>
          </a:stretch>
        </p:blipFill>
        <p:spPr>
          <a:xfrm>
            <a:off x="6082625" y="3292253"/>
            <a:ext cx="391216" cy="238800"/>
          </a:xfrm>
          <a:prstGeom prst="rect">
            <a:avLst/>
          </a:prstGeom>
          <a:noFill/>
          <a:ln>
            <a:noFill/>
          </a:ln>
        </p:spPr>
      </p:pic>
      <p:pic>
        <p:nvPicPr>
          <p:cNvPr id="475" name="Google Shape;475;g127387b1529_0_148"/>
          <p:cNvPicPr preferRelativeResize="0"/>
          <p:nvPr/>
        </p:nvPicPr>
        <p:blipFill>
          <a:blip r:embed="rId5">
            <a:alphaModFix/>
          </a:blip>
          <a:stretch>
            <a:fillRect/>
          </a:stretch>
        </p:blipFill>
        <p:spPr>
          <a:xfrm>
            <a:off x="6082625" y="3597053"/>
            <a:ext cx="391216" cy="238800"/>
          </a:xfrm>
          <a:prstGeom prst="rect">
            <a:avLst/>
          </a:prstGeom>
          <a:noFill/>
          <a:ln>
            <a:noFill/>
          </a:ln>
        </p:spPr>
      </p:pic>
      <p:pic>
        <p:nvPicPr>
          <p:cNvPr id="476" name="Google Shape;476;g127387b1529_0_148"/>
          <p:cNvPicPr preferRelativeResize="0"/>
          <p:nvPr/>
        </p:nvPicPr>
        <p:blipFill>
          <a:blip r:embed="rId5">
            <a:alphaModFix/>
          </a:blip>
          <a:stretch>
            <a:fillRect/>
          </a:stretch>
        </p:blipFill>
        <p:spPr>
          <a:xfrm>
            <a:off x="6082625" y="3901853"/>
            <a:ext cx="391216" cy="238800"/>
          </a:xfrm>
          <a:prstGeom prst="rect">
            <a:avLst/>
          </a:prstGeom>
          <a:noFill/>
          <a:ln>
            <a:noFill/>
          </a:ln>
        </p:spPr>
      </p:pic>
      <p:pic>
        <p:nvPicPr>
          <p:cNvPr id="477" name="Google Shape;477;g127387b1529_0_148"/>
          <p:cNvPicPr preferRelativeResize="0"/>
          <p:nvPr/>
        </p:nvPicPr>
        <p:blipFill>
          <a:blip r:embed="rId5">
            <a:alphaModFix/>
          </a:blip>
          <a:stretch>
            <a:fillRect/>
          </a:stretch>
        </p:blipFill>
        <p:spPr>
          <a:xfrm>
            <a:off x="8292425" y="4206653"/>
            <a:ext cx="391216" cy="238800"/>
          </a:xfrm>
          <a:prstGeom prst="rect">
            <a:avLst/>
          </a:prstGeom>
          <a:noFill/>
          <a:ln>
            <a:noFill/>
          </a:ln>
        </p:spPr>
      </p:pic>
      <p:pic>
        <p:nvPicPr>
          <p:cNvPr id="478" name="Google Shape;478;g127387b1529_0_148"/>
          <p:cNvPicPr preferRelativeResize="0"/>
          <p:nvPr/>
        </p:nvPicPr>
        <p:blipFill>
          <a:blip r:embed="rId5">
            <a:alphaModFix/>
          </a:blip>
          <a:stretch>
            <a:fillRect/>
          </a:stretch>
        </p:blipFill>
        <p:spPr>
          <a:xfrm>
            <a:off x="8292425" y="4511453"/>
            <a:ext cx="391216" cy="238800"/>
          </a:xfrm>
          <a:prstGeom prst="rect">
            <a:avLst/>
          </a:prstGeom>
          <a:noFill/>
          <a:ln>
            <a:noFill/>
          </a:ln>
        </p:spPr>
      </p:pic>
      <p:pic>
        <p:nvPicPr>
          <p:cNvPr id="479" name="Google Shape;479;g127387b1529_0_148"/>
          <p:cNvPicPr preferRelativeResize="0"/>
          <p:nvPr/>
        </p:nvPicPr>
        <p:blipFill>
          <a:blip r:embed="rId5">
            <a:alphaModFix/>
          </a:blip>
          <a:stretch>
            <a:fillRect/>
          </a:stretch>
        </p:blipFill>
        <p:spPr>
          <a:xfrm>
            <a:off x="8292425" y="4816253"/>
            <a:ext cx="391216" cy="23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27387b1529_0_64"/>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486" name="Google Shape;486;g127387b1529_0_64"/>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おまけ</a:t>
            </a:r>
            <a:r>
              <a:rPr b="1" i="0" lang="ja-JP" sz="3200" u="none" cap="none" strike="noStrike">
                <a:solidFill>
                  <a:schemeClr val="dk1"/>
                </a:solidFill>
                <a:latin typeface="Arial"/>
                <a:ea typeface="Arial"/>
                <a:cs typeface="Arial"/>
                <a:sym typeface="Arial"/>
              </a:rPr>
              <a:t>　</a:t>
            </a:r>
            <a:endParaRPr b="1" i="0" sz="3200" u="none" cap="none" strike="noStrike">
              <a:solidFill>
                <a:schemeClr val="dk1"/>
              </a:solidFill>
              <a:latin typeface="Arial"/>
              <a:ea typeface="Arial"/>
              <a:cs typeface="Arial"/>
              <a:sym typeface="Arial"/>
            </a:endParaRPr>
          </a:p>
        </p:txBody>
      </p:sp>
      <p:sp>
        <p:nvSpPr>
          <p:cNvPr id="487" name="Google Shape;487;g127387b1529_0_64"/>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●動画</a:t>
            </a:r>
            <a:endParaRPr b="1" sz="2600">
              <a:solidFill>
                <a:srgbClr val="717171"/>
              </a:solidFill>
            </a:endParaRPr>
          </a:p>
        </p:txBody>
      </p:sp>
      <p:sp>
        <p:nvSpPr>
          <p:cNvPr id="488" name="Google Shape;488;g127387b1529_0_64"/>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おすすめの動画・イベント</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489" name="Google Shape;489;g127387b1529_0_64"/>
          <p:cNvPicPr preferRelativeResize="0"/>
          <p:nvPr/>
        </p:nvPicPr>
        <p:blipFill>
          <a:blip r:embed="rId3">
            <a:alphaModFix/>
          </a:blip>
          <a:stretch>
            <a:fillRect/>
          </a:stretch>
        </p:blipFill>
        <p:spPr>
          <a:xfrm>
            <a:off x="699025" y="2417951"/>
            <a:ext cx="7835374" cy="1362000"/>
          </a:xfrm>
          <a:prstGeom prst="rect">
            <a:avLst/>
          </a:prstGeom>
          <a:noFill/>
          <a:ln>
            <a:noFill/>
          </a:ln>
        </p:spPr>
      </p:pic>
      <p:sp>
        <p:nvSpPr>
          <p:cNvPr id="490" name="Google Shape;490;g127387b1529_0_64"/>
          <p:cNvSpPr txBox="1"/>
          <p:nvPr/>
        </p:nvSpPr>
        <p:spPr>
          <a:xfrm>
            <a:off x="1572000" y="1999300"/>
            <a:ext cx="46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https://www.youtube.com/c/JPAmazonWebServices</a:t>
            </a:r>
            <a:endParaRPr/>
          </a:p>
        </p:txBody>
      </p:sp>
      <p:sp>
        <p:nvSpPr>
          <p:cNvPr id="491" name="Google Shape;491;g127387b1529_0_64"/>
          <p:cNvSpPr/>
          <p:nvPr/>
        </p:nvSpPr>
        <p:spPr>
          <a:xfrm>
            <a:off x="614625" y="4032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イベント</a:t>
            </a:r>
            <a:endParaRPr b="1" sz="2600">
              <a:solidFill>
                <a:srgbClr val="717171"/>
              </a:solidFill>
            </a:endParaRPr>
          </a:p>
        </p:txBody>
      </p:sp>
      <p:sp>
        <p:nvSpPr>
          <p:cNvPr id="492" name="Google Shape;492;g127387b1529_0_64"/>
          <p:cNvSpPr txBox="1"/>
          <p:nvPr/>
        </p:nvSpPr>
        <p:spPr>
          <a:xfrm>
            <a:off x="2209800" y="4114800"/>
            <a:ext cx="43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https://aws.amazon.com/jp/summits/japan/</a:t>
            </a:r>
            <a:endParaRPr/>
          </a:p>
        </p:txBody>
      </p:sp>
      <p:pic>
        <p:nvPicPr>
          <p:cNvPr id="493" name="Google Shape;493;g127387b1529_0_64"/>
          <p:cNvPicPr preferRelativeResize="0"/>
          <p:nvPr/>
        </p:nvPicPr>
        <p:blipFill>
          <a:blip r:embed="rId4">
            <a:alphaModFix/>
          </a:blip>
          <a:stretch>
            <a:fillRect/>
          </a:stretch>
        </p:blipFill>
        <p:spPr>
          <a:xfrm>
            <a:off x="699025" y="4514998"/>
            <a:ext cx="5259002" cy="19276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27387b1529_0_50"/>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500" name="Google Shape;500;g127387b1529_0_50"/>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次回予告</a:t>
            </a:r>
            <a:r>
              <a:rPr b="1" i="0" lang="ja-JP" sz="3200" u="none" cap="none" strike="noStrike">
                <a:solidFill>
                  <a:schemeClr val="dk1"/>
                </a:solidFill>
                <a:latin typeface="Arial"/>
                <a:ea typeface="Arial"/>
                <a:cs typeface="Arial"/>
                <a:sym typeface="Arial"/>
              </a:rPr>
              <a:t>　</a:t>
            </a:r>
            <a:endParaRPr b="1" i="0" sz="3200" u="none" cap="none" strike="noStrike">
              <a:solidFill>
                <a:schemeClr val="dk1"/>
              </a:solidFill>
              <a:latin typeface="Arial"/>
              <a:ea typeface="Arial"/>
              <a:cs typeface="Arial"/>
              <a:sym typeface="Arial"/>
            </a:endParaRPr>
          </a:p>
        </p:txBody>
      </p:sp>
      <p:sp>
        <p:nvSpPr>
          <p:cNvPr id="501" name="Google Shape;501;g127387b1529_0_50"/>
          <p:cNvSpPr/>
          <p:nvPr/>
        </p:nvSpPr>
        <p:spPr>
          <a:xfrm>
            <a:off x="614625" y="1898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●日程</a:t>
            </a:r>
            <a:endParaRPr b="1" i="0" sz="1800" u="sng" cap="none" strike="noStrike">
              <a:solidFill>
                <a:schemeClr val="dk2"/>
              </a:solidFill>
              <a:latin typeface="Arial"/>
              <a:ea typeface="Arial"/>
              <a:cs typeface="Arial"/>
              <a:sym typeface="Arial"/>
            </a:endParaRPr>
          </a:p>
        </p:txBody>
      </p:sp>
      <p:sp>
        <p:nvSpPr>
          <p:cNvPr id="502" name="Google Shape;502;g127387b1529_0_50"/>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次回はAWSのハンズオンを行います</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503" name="Google Shape;503;g127387b1529_0_50"/>
          <p:cNvSpPr/>
          <p:nvPr/>
        </p:nvSpPr>
        <p:spPr>
          <a:xfrm>
            <a:off x="999800" y="2339600"/>
            <a:ext cx="29496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200">
                <a:solidFill>
                  <a:srgbClr val="717171"/>
                </a:solidFill>
              </a:rPr>
              <a:t>5/25(水) 16:00~19:00</a:t>
            </a:r>
            <a:endParaRPr b="1" i="0" u="sng" cap="none" strike="noStrike">
              <a:solidFill>
                <a:schemeClr val="dk2"/>
              </a:solidFill>
              <a:latin typeface="Arial"/>
              <a:ea typeface="Arial"/>
              <a:cs typeface="Arial"/>
              <a:sym typeface="Arial"/>
            </a:endParaRPr>
          </a:p>
        </p:txBody>
      </p:sp>
      <p:sp>
        <p:nvSpPr>
          <p:cNvPr id="504" name="Google Shape;504;g127387b1529_0_50"/>
          <p:cNvSpPr/>
          <p:nvPr/>
        </p:nvSpPr>
        <p:spPr>
          <a:xfrm>
            <a:off x="614625" y="31177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a:t>
            </a:r>
            <a:r>
              <a:rPr b="1" lang="ja-JP" sz="2600">
                <a:solidFill>
                  <a:srgbClr val="717171"/>
                </a:solidFill>
              </a:rPr>
              <a:t>内容</a:t>
            </a:r>
            <a:endParaRPr b="1" i="0" sz="1800" u="sng" cap="none" strike="noStrike">
              <a:solidFill>
                <a:schemeClr val="dk2"/>
              </a:solidFill>
              <a:latin typeface="Arial"/>
              <a:ea typeface="Arial"/>
              <a:cs typeface="Arial"/>
              <a:sym typeface="Arial"/>
            </a:endParaRPr>
          </a:p>
        </p:txBody>
      </p:sp>
      <p:sp>
        <p:nvSpPr>
          <p:cNvPr id="505" name="Google Shape;505;g127387b1529_0_50"/>
          <p:cNvSpPr/>
          <p:nvPr/>
        </p:nvSpPr>
        <p:spPr>
          <a:xfrm>
            <a:off x="999800" y="3558800"/>
            <a:ext cx="75633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200">
                <a:solidFill>
                  <a:srgbClr val="717171"/>
                </a:solidFill>
              </a:rPr>
              <a:t>EC2で開発環境を構築し、アプリケーションを立ち上げる</a:t>
            </a:r>
            <a:endParaRPr b="1" i="0" u="sng" cap="none" strike="noStrike">
              <a:solidFill>
                <a:schemeClr val="dk2"/>
              </a:solidFill>
              <a:latin typeface="Arial"/>
              <a:ea typeface="Arial"/>
              <a:cs typeface="Arial"/>
              <a:sym typeface="Arial"/>
            </a:endParaRPr>
          </a:p>
        </p:txBody>
      </p:sp>
      <p:sp>
        <p:nvSpPr>
          <p:cNvPr id="506" name="Google Shape;506;g127387b1529_0_50"/>
          <p:cNvSpPr/>
          <p:nvPr/>
        </p:nvSpPr>
        <p:spPr>
          <a:xfrm>
            <a:off x="462225" y="5022797"/>
            <a:ext cx="8943000" cy="49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ja-JP" sz="3300" u="sng">
                <a:solidFill>
                  <a:srgbClr val="F1A60F"/>
                </a:solidFill>
              </a:rPr>
              <a:t>事前準備を必ず済ませておいて下さい</a:t>
            </a:r>
            <a:endParaRPr b="1" sz="3300" u="sng">
              <a:solidFill>
                <a:srgbClr val="F1A60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g12841e3baf3_2_39"/>
          <p:cNvPicPr preferRelativeResize="0"/>
          <p:nvPr/>
        </p:nvPicPr>
        <p:blipFill rotWithShape="1">
          <a:blip r:embed="rId3">
            <a:alphaModFix/>
          </a:blip>
          <a:srcRect b="49710" l="0" r="0" t="0"/>
          <a:stretch/>
        </p:blipFill>
        <p:spPr>
          <a:xfrm>
            <a:off x="1608750" y="2820250"/>
            <a:ext cx="6658300" cy="1902875"/>
          </a:xfrm>
          <a:prstGeom prst="rect">
            <a:avLst/>
          </a:prstGeom>
          <a:noFill/>
          <a:ln>
            <a:noFill/>
          </a:ln>
        </p:spPr>
      </p:pic>
      <p:sp>
        <p:nvSpPr>
          <p:cNvPr id="94" name="Google Shape;94;g12841e3baf3_2_39"/>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95" name="Google Shape;95;g12841e3baf3_2_39"/>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96" name="Google Shape;96;g12841e3baf3_2_39"/>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「クラウドコンピューティングサービス」</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97" name="Google Shape;97;g12841e3baf3_2_39"/>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　</a:t>
            </a:r>
            <a:r>
              <a:rPr b="1" lang="ja-JP" sz="2600">
                <a:solidFill>
                  <a:srgbClr val="717171"/>
                </a:solidFill>
              </a:rPr>
              <a:t>＝</a:t>
            </a:r>
            <a:r>
              <a:rPr b="1" lang="ja-JP" sz="2600" u="sng">
                <a:solidFill>
                  <a:schemeClr val="dk2"/>
                </a:solidFill>
              </a:rPr>
              <a:t>シェアリングサービス</a:t>
            </a:r>
            <a:r>
              <a:rPr b="1" lang="ja-JP" sz="2600">
                <a:solidFill>
                  <a:srgbClr val="717171"/>
                </a:solidFill>
              </a:rPr>
              <a:t>　例)カーシェアリング</a:t>
            </a:r>
            <a:endParaRPr b="1" i="0" sz="1800" u="sng" cap="none" strike="noStrike">
              <a:solidFill>
                <a:schemeClr val="dk2"/>
              </a:solidFill>
            </a:endParaRPr>
          </a:p>
        </p:txBody>
      </p:sp>
      <p:sp>
        <p:nvSpPr>
          <p:cNvPr id="98" name="Google Shape;98;g12841e3baf3_2_39"/>
          <p:cNvSpPr/>
          <p:nvPr/>
        </p:nvSpPr>
        <p:spPr>
          <a:xfrm>
            <a:off x="462225" y="5327597"/>
            <a:ext cx="8943000" cy="49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ja-JP" sz="2700" u="sng">
                <a:solidFill>
                  <a:srgbClr val="F1A60F"/>
                </a:solidFill>
              </a:rPr>
              <a:t>「クラウド」</a:t>
            </a:r>
            <a:r>
              <a:rPr b="1" lang="ja-JP" sz="2700" u="sng">
                <a:solidFill>
                  <a:srgbClr val="F1A60F"/>
                </a:solidFill>
              </a:rPr>
              <a:t>とは</a:t>
            </a:r>
            <a:r>
              <a:rPr b="1" lang="ja-JP" sz="2700" u="sng">
                <a:solidFill>
                  <a:srgbClr val="F1A60F"/>
                </a:solidFill>
              </a:rPr>
              <a:t>ITリソースのシェアリングサービス</a:t>
            </a:r>
            <a:endParaRPr b="1" sz="2700" u="sng">
              <a:solidFill>
                <a:srgbClr val="F1A60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2841e3baf3_2_320"/>
          <p:cNvSpPr/>
          <p:nvPr/>
        </p:nvSpPr>
        <p:spPr>
          <a:xfrm>
            <a:off x="5490050" y="2849950"/>
            <a:ext cx="3798600" cy="3432900"/>
          </a:xfrm>
          <a:prstGeom prst="roundRect">
            <a:avLst>
              <a:gd fmla="val 16667" name="adj"/>
            </a:avLst>
          </a:prstGeom>
          <a:noFill/>
          <a:ln cap="flat" cmpd="sng" w="2857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5" name="Google Shape;105;g12841e3baf3_2_320"/>
          <p:cNvSpPr/>
          <p:nvPr/>
        </p:nvSpPr>
        <p:spPr>
          <a:xfrm>
            <a:off x="722375" y="2825600"/>
            <a:ext cx="3798600" cy="3489600"/>
          </a:xfrm>
          <a:prstGeom prst="roundRect">
            <a:avLst>
              <a:gd fmla="val 16667" name="adj"/>
            </a:avLst>
          </a:prstGeom>
          <a:noFill/>
          <a:ln cap="flat" cmpd="sng" w="28575">
            <a:solidFill>
              <a:srgbClr val="B4A7D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6" name="Google Shape;106;g12841e3baf3_2_320"/>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107" name="Google Shape;107;g12841e3baf3_2_320"/>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108" name="Google Shape;108;g12841e3baf3_2_320"/>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「クラウド」の</a:t>
            </a:r>
            <a:r>
              <a:rPr b="1" lang="ja-JP" sz="3200">
                <a:solidFill>
                  <a:srgbClr val="717171"/>
                </a:solidFill>
              </a:rPr>
              <a:t>メリット・デメリット</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sp>
        <p:nvSpPr>
          <p:cNvPr id="109" name="Google Shape;109;g12841e3baf3_2_320"/>
          <p:cNvSpPr/>
          <p:nvPr/>
        </p:nvSpPr>
        <p:spPr>
          <a:xfrm>
            <a:off x="1732250" y="2901800"/>
            <a:ext cx="1728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メリット</a:t>
            </a:r>
            <a:endParaRPr b="1" i="0" sz="2200" u="sng" cap="none" strike="noStrike">
              <a:solidFill>
                <a:schemeClr val="dk2"/>
              </a:solidFill>
              <a:latin typeface="Arial"/>
              <a:ea typeface="Arial"/>
              <a:cs typeface="Arial"/>
              <a:sym typeface="Arial"/>
            </a:endParaRPr>
          </a:p>
        </p:txBody>
      </p:sp>
      <p:sp>
        <p:nvSpPr>
          <p:cNvPr id="110" name="Google Shape;110;g12841e3baf3_2_320"/>
          <p:cNvSpPr/>
          <p:nvPr/>
        </p:nvSpPr>
        <p:spPr>
          <a:xfrm>
            <a:off x="1577300" y="4273425"/>
            <a:ext cx="2154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デメリット</a:t>
            </a:r>
            <a:endParaRPr b="1" i="0" sz="2200" u="sng" cap="none" strike="noStrike">
              <a:solidFill>
                <a:schemeClr val="dk2"/>
              </a:solidFill>
              <a:latin typeface="Arial"/>
              <a:ea typeface="Arial"/>
              <a:cs typeface="Arial"/>
              <a:sym typeface="Arial"/>
            </a:endParaRPr>
          </a:p>
        </p:txBody>
      </p:sp>
      <p:sp>
        <p:nvSpPr>
          <p:cNvPr id="111" name="Google Shape;111;g12841e3baf3_2_320"/>
          <p:cNvSpPr/>
          <p:nvPr/>
        </p:nvSpPr>
        <p:spPr>
          <a:xfrm>
            <a:off x="5615900" y="3968613"/>
            <a:ext cx="957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1" i="0" sz="2200" u="sng" cap="none" strike="noStrike">
              <a:solidFill>
                <a:schemeClr val="dk2"/>
              </a:solidFill>
              <a:latin typeface="Arial"/>
              <a:ea typeface="Arial"/>
              <a:cs typeface="Arial"/>
              <a:sym typeface="Arial"/>
            </a:endParaRPr>
          </a:p>
        </p:txBody>
      </p:sp>
      <p:sp>
        <p:nvSpPr>
          <p:cNvPr id="112" name="Google Shape;112;g12841e3baf3_2_320"/>
          <p:cNvSpPr/>
          <p:nvPr/>
        </p:nvSpPr>
        <p:spPr>
          <a:xfrm>
            <a:off x="1594225" y="4866825"/>
            <a:ext cx="2019300" cy="374700"/>
          </a:xfrm>
          <a:prstGeom prst="rect">
            <a:avLst/>
          </a:prstGeom>
          <a:noFill/>
          <a:ln cap="flat" cmpd="sng" w="9525">
            <a:solidFill>
              <a:srgbClr val="D22E2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初期コスト高い</a:t>
            </a:r>
            <a:endParaRPr b="1" i="0" sz="1200" u="sng" cap="none" strike="noStrike">
              <a:solidFill>
                <a:schemeClr val="dk2"/>
              </a:solidFill>
              <a:latin typeface="Arial"/>
              <a:ea typeface="Arial"/>
              <a:cs typeface="Arial"/>
              <a:sym typeface="Arial"/>
            </a:endParaRPr>
          </a:p>
        </p:txBody>
      </p:sp>
      <p:sp>
        <p:nvSpPr>
          <p:cNvPr id="113" name="Google Shape;113;g12841e3baf3_2_320"/>
          <p:cNvSpPr/>
          <p:nvPr/>
        </p:nvSpPr>
        <p:spPr>
          <a:xfrm>
            <a:off x="1452913" y="2256550"/>
            <a:ext cx="2154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非クラウド</a:t>
            </a:r>
            <a:endParaRPr b="1" i="0" sz="2200" u="sng" cap="none" strike="noStrike">
              <a:solidFill>
                <a:schemeClr val="dk2"/>
              </a:solidFill>
              <a:latin typeface="Arial"/>
              <a:ea typeface="Arial"/>
              <a:cs typeface="Arial"/>
              <a:sym typeface="Arial"/>
            </a:endParaRPr>
          </a:p>
        </p:txBody>
      </p:sp>
      <p:sp>
        <p:nvSpPr>
          <p:cNvPr id="114" name="Google Shape;114;g12841e3baf3_2_320"/>
          <p:cNvSpPr/>
          <p:nvPr/>
        </p:nvSpPr>
        <p:spPr>
          <a:xfrm>
            <a:off x="6558323" y="2256550"/>
            <a:ext cx="1728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クラウド</a:t>
            </a:r>
            <a:endParaRPr b="1" i="0" sz="2200" u="sng" cap="none" strike="noStrike">
              <a:solidFill>
                <a:schemeClr val="dk2"/>
              </a:solidFill>
              <a:latin typeface="Arial"/>
              <a:ea typeface="Arial"/>
              <a:cs typeface="Arial"/>
              <a:sym typeface="Arial"/>
            </a:endParaRPr>
          </a:p>
        </p:txBody>
      </p:sp>
      <p:sp>
        <p:nvSpPr>
          <p:cNvPr id="115" name="Google Shape;115;g12841e3baf3_2_320"/>
          <p:cNvSpPr/>
          <p:nvPr/>
        </p:nvSpPr>
        <p:spPr>
          <a:xfrm>
            <a:off x="1441825" y="5247825"/>
            <a:ext cx="2262600" cy="3747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メンテコスト高い</a:t>
            </a:r>
            <a:endParaRPr b="1" i="0" sz="1200" u="sng" cap="none" strike="noStrike">
              <a:solidFill>
                <a:schemeClr val="dk2"/>
              </a:solidFill>
              <a:latin typeface="Arial"/>
              <a:ea typeface="Arial"/>
              <a:cs typeface="Arial"/>
              <a:sym typeface="Arial"/>
            </a:endParaRPr>
          </a:p>
        </p:txBody>
      </p:sp>
      <p:sp>
        <p:nvSpPr>
          <p:cNvPr id="116" name="Google Shape;116;g12841e3baf3_2_320"/>
          <p:cNvSpPr/>
          <p:nvPr/>
        </p:nvSpPr>
        <p:spPr>
          <a:xfrm>
            <a:off x="1822825" y="5628825"/>
            <a:ext cx="1558200" cy="374700"/>
          </a:xfrm>
          <a:prstGeom prst="rect">
            <a:avLst/>
          </a:prstGeom>
          <a:noFill/>
          <a:ln cap="flat" cmpd="sng" w="9525">
            <a:solidFill>
              <a:srgbClr val="D22E2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柔軟性低い</a:t>
            </a:r>
            <a:endParaRPr b="1" i="0" sz="1200" u="sng" cap="none" strike="noStrike">
              <a:solidFill>
                <a:schemeClr val="dk2"/>
              </a:solidFill>
              <a:latin typeface="Arial"/>
              <a:ea typeface="Arial"/>
              <a:cs typeface="Arial"/>
              <a:sym typeface="Arial"/>
            </a:endParaRPr>
          </a:p>
        </p:txBody>
      </p:sp>
      <p:sp>
        <p:nvSpPr>
          <p:cNvPr id="117" name="Google Shape;117;g12841e3baf3_2_320"/>
          <p:cNvSpPr/>
          <p:nvPr/>
        </p:nvSpPr>
        <p:spPr>
          <a:xfrm>
            <a:off x="1441825" y="3419025"/>
            <a:ext cx="2262600" cy="37470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セキュリティ高い</a:t>
            </a:r>
            <a:endParaRPr b="1" i="0" sz="1200" u="sng" cap="none" strike="noStrike">
              <a:solidFill>
                <a:schemeClr val="dk2"/>
              </a:solidFill>
              <a:latin typeface="Arial"/>
              <a:ea typeface="Arial"/>
              <a:cs typeface="Arial"/>
              <a:sym typeface="Arial"/>
            </a:endParaRPr>
          </a:p>
        </p:txBody>
      </p:sp>
      <p:sp>
        <p:nvSpPr>
          <p:cNvPr id="118" name="Google Shape;118;g12841e3baf3_2_320"/>
          <p:cNvSpPr/>
          <p:nvPr/>
        </p:nvSpPr>
        <p:spPr>
          <a:xfrm>
            <a:off x="6609050" y="2825600"/>
            <a:ext cx="1728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メリット</a:t>
            </a:r>
            <a:endParaRPr b="1" i="0" sz="2200" u="sng" cap="none" strike="noStrike">
              <a:solidFill>
                <a:schemeClr val="dk2"/>
              </a:solidFill>
              <a:latin typeface="Arial"/>
              <a:ea typeface="Arial"/>
              <a:cs typeface="Arial"/>
              <a:sym typeface="Arial"/>
            </a:endParaRPr>
          </a:p>
        </p:txBody>
      </p:sp>
      <p:sp>
        <p:nvSpPr>
          <p:cNvPr id="119" name="Google Shape;119;g12841e3baf3_2_320"/>
          <p:cNvSpPr/>
          <p:nvPr/>
        </p:nvSpPr>
        <p:spPr>
          <a:xfrm>
            <a:off x="6377900" y="4883025"/>
            <a:ext cx="21549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デメリット</a:t>
            </a:r>
            <a:endParaRPr b="1" i="0" sz="2200" u="sng" cap="none" strike="noStrike">
              <a:solidFill>
                <a:schemeClr val="dk2"/>
              </a:solidFill>
              <a:latin typeface="Arial"/>
              <a:ea typeface="Arial"/>
              <a:cs typeface="Arial"/>
              <a:sym typeface="Arial"/>
            </a:endParaRPr>
          </a:p>
        </p:txBody>
      </p:sp>
      <p:sp>
        <p:nvSpPr>
          <p:cNvPr id="120" name="Google Shape;120;g12841e3baf3_2_320"/>
          <p:cNvSpPr/>
          <p:nvPr/>
        </p:nvSpPr>
        <p:spPr>
          <a:xfrm>
            <a:off x="6315625" y="5552625"/>
            <a:ext cx="2154900" cy="374700"/>
          </a:xfrm>
          <a:prstGeom prst="rect">
            <a:avLst/>
          </a:prstGeom>
          <a:noFill/>
          <a:ln cap="flat" cmpd="sng" w="9525">
            <a:solidFill>
              <a:srgbClr val="D22E2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000">
                <a:solidFill>
                  <a:srgbClr val="717171"/>
                </a:solidFill>
              </a:rPr>
              <a:t>自由度が低い</a:t>
            </a:r>
            <a:endParaRPr b="1" i="0" sz="1200" u="sng" cap="none" strike="noStrike">
              <a:solidFill>
                <a:schemeClr val="dk2"/>
              </a:solidFill>
              <a:latin typeface="Arial"/>
              <a:ea typeface="Arial"/>
              <a:cs typeface="Arial"/>
              <a:sym typeface="Arial"/>
            </a:endParaRPr>
          </a:p>
        </p:txBody>
      </p:sp>
      <p:sp>
        <p:nvSpPr>
          <p:cNvPr id="121" name="Google Shape;121;g12841e3baf3_2_320"/>
          <p:cNvSpPr/>
          <p:nvPr/>
        </p:nvSpPr>
        <p:spPr>
          <a:xfrm>
            <a:off x="6394825" y="3419025"/>
            <a:ext cx="2019300" cy="37470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初期コスト</a:t>
            </a:r>
            <a:r>
              <a:rPr b="1" lang="ja-JP" sz="2000">
                <a:solidFill>
                  <a:srgbClr val="717171"/>
                </a:solidFill>
              </a:rPr>
              <a:t>低い</a:t>
            </a:r>
            <a:endParaRPr b="1" i="0" sz="1200" u="sng" cap="none" strike="noStrike">
              <a:solidFill>
                <a:schemeClr val="dk2"/>
              </a:solidFill>
              <a:latin typeface="Arial"/>
              <a:ea typeface="Arial"/>
              <a:cs typeface="Arial"/>
              <a:sym typeface="Arial"/>
            </a:endParaRPr>
          </a:p>
        </p:txBody>
      </p:sp>
      <p:sp>
        <p:nvSpPr>
          <p:cNvPr id="122" name="Google Shape;122;g12841e3baf3_2_320"/>
          <p:cNvSpPr/>
          <p:nvPr/>
        </p:nvSpPr>
        <p:spPr>
          <a:xfrm>
            <a:off x="6242425" y="3876225"/>
            <a:ext cx="2262600" cy="37470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メンテコスト</a:t>
            </a:r>
            <a:r>
              <a:rPr b="1" lang="ja-JP" sz="2000">
                <a:solidFill>
                  <a:srgbClr val="717171"/>
                </a:solidFill>
              </a:rPr>
              <a:t>低い</a:t>
            </a:r>
            <a:endParaRPr b="1" i="0" sz="1200" u="sng" cap="none" strike="noStrike">
              <a:solidFill>
                <a:schemeClr val="dk2"/>
              </a:solidFill>
              <a:latin typeface="Arial"/>
              <a:ea typeface="Arial"/>
              <a:cs typeface="Arial"/>
              <a:sym typeface="Arial"/>
            </a:endParaRPr>
          </a:p>
        </p:txBody>
      </p:sp>
      <p:sp>
        <p:nvSpPr>
          <p:cNvPr id="123" name="Google Shape;123;g12841e3baf3_2_320"/>
          <p:cNvSpPr/>
          <p:nvPr/>
        </p:nvSpPr>
        <p:spPr>
          <a:xfrm>
            <a:off x="6623425" y="4333425"/>
            <a:ext cx="1558200" cy="374700"/>
          </a:xfrm>
          <a:prstGeom prst="rect">
            <a:avLst/>
          </a:prstGeom>
          <a:noFill/>
          <a:ln cap="flat" cmpd="sng" w="952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000">
                <a:solidFill>
                  <a:srgbClr val="717171"/>
                </a:solidFill>
              </a:rPr>
              <a:t>柔軟性</a:t>
            </a:r>
            <a:r>
              <a:rPr b="1" lang="ja-JP" sz="2000">
                <a:solidFill>
                  <a:srgbClr val="717171"/>
                </a:solidFill>
              </a:rPr>
              <a:t>高い</a:t>
            </a:r>
            <a:endParaRPr b="1" i="0" sz="1200" u="sng"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1ef7f705d8_0_22"/>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130" name="Google Shape;130;g11ef7f705d8_0_22"/>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「クラウド」とは？</a:t>
            </a:r>
            <a:r>
              <a:rPr b="1" i="0" lang="ja-JP" sz="3200" u="none" cap="none" strike="noStrike">
                <a:solidFill>
                  <a:schemeClr val="dk1"/>
                </a:solidFill>
                <a:latin typeface="Arial"/>
                <a:ea typeface="Arial"/>
                <a:cs typeface="Arial"/>
                <a:sym typeface="Arial"/>
              </a:rPr>
              <a:t>　</a:t>
            </a:r>
            <a:endParaRPr b="1" i="0" sz="3200" u="none" cap="none" strike="noStrike">
              <a:solidFill>
                <a:schemeClr val="dk1"/>
              </a:solidFill>
              <a:latin typeface="Arial"/>
              <a:ea typeface="Arial"/>
              <a:cs typeface="Arial"/>
              <a:sym typeface="Arial"/>
            </a:endParaRPr>
          </a:p>
        </p:txBody>
      </p:sp>
      <p:sp>
        <p:nvSpPr>
          <p:cNvPr id="131" name="Google Shape;131;g11ef7f705d8_0_22"/>
          <p:cNvSpPr/>
          <p:nvPr/>
        </p:nvSpPr>
        <p:spPr>
          <a:xfrm>
            <a:off x="462225" y="11365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（おまけ）オンプレ〜コンテナまでの歴史</a:t>
            </a:r>
            <a:endParaRPr b="1" i="0" sz="2400" u="none" cap="none" strike="noStrike">
              <a:solidFill>
                <a:srgbClr val="717171"/>
              </a:solidFill>
              <a:latin typeface="Arial"/>
              <a:ea typeface="Arial"/>
              <a:cs typeface="Arial"/>
              <a:sym typeface="Arial"/>
            </a:endParaRPr>
          </a:p>
        </p:txBody>
      </p:sp>
      <p:grpSp>
        <p:nvGrpSpPr>
          <p:cNvPr id="132" name="Google Shape;132;g11ef7f705d8_0_22"/>
          <p:cNvGrpSpPr/>
          <p:nvPr/>
        </p:nvGrpSpPr>
        <p:grpSpPr>
          <a:xfrm>
            <a:off x="808772" y="4229088"/>
            <a:ext cx="8061203" cy="1656638"/>
            <a:chOff x="808772" y="3467088"/>
            <a:chExt cx="8061203" cy="1656638"/>
          </a:xfrm>
        </p:grpSpPr>
        <p:sp>
          <p:nvSpPr>
            <p:cNvPr id="133" name="Google Shape;133;g11ef7f705d8_0_22"/>
            <p:cNvSpPr/>
            <p:nvPr/>
          </p:nvSpPr>
          <p:spPr>
            <a:xfrm>
              <a:off x="4814375" y="3467100"/>
              <a:ext cx="1636200" cy="764700"/>
            </a:xfrm>
            <a:prstGeom prst="roundRect">
              <a:avLst>
                <a:gd fmla="val 16667" name="adj"/>
              </a:avLst>
            </a:prstGeom>
            <a:solidFill>
              <a:srgbClr val="B6D7A8"/>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ja-JP" sz="1400" u="none" cap="none" strike="noStrike">
                  <a:solidFill>
                    <a:srgbClr val="000000"/>
                  </a:solidFill>
                  <a:latin typeface="Arial"/>
                  <a:ea typeface="Arial"/>
                  <a:cs typeface="Arial"/>
                  <a:sym typeface="Arial"/>
                </a:rPr>
                <a:t>仮想</a:t>
              </a:r>
              <a:r>
                <a:rPr b="1" lang="ja-JP"/>
                <a:t>化</a:t>
              </a:r>
              <a:endParaRPr b="1"/>
            </a:p>
            <a:p>
              <a:pPr indent="0" lvl="0" marL="0" marR="0" rtl="0" algn="ctr">
                <a:lnSpc>
                  <a:spcPct val="100000"/>
                </a:lnSpc>
                <a:spcBef>
                  <a:spcPts val="0"/>
                </a:spcBef>
                <a:spcAft>
                  <a:spcPts val="0"/>
                </a:spcAft>
                <a:buClr>
                  <a:srgbClr val="000000"/>
                </a:buClr>
                <a:buSzPts val="1400"/>
                <a:buFont typeface="Arial"/>
                <a:buNone/>
              </a:pPr>
              <a:r>
                <a:rPr b="1" lang="ja-JP"/>
                <a:t>10年</a:t>
              </a:r>
              <a:endParaRPr b="1"/>
            </a:p>
          </p:txBody>
        </p:sp>
        <p:sp>
          <p:nvSpPr>
            <p:cNvPr id="134" name="Google Shape;134;g11ef7f705d8_0_22"/>
            <p:cNvSpPr/>
            <p:nvPr/>
          </p:nvSpPr>
          <p:spPr>
            <a:xfrm>
              <a:off x="808775" y="3467088"/>
              <a:ext cx="3892800" cy="764700"/>
            </a:xfrm>
            <a:prstGeom prst="roundRect">
              <a:avLst>
                <a:gd fmla="val 16667" name="adj"/>
              </a:avLst>
            </a:prstGeom>
            <a:solidFill>
              <a:srgbClr val="D9D2E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ja-JP"/>
                <a:t>オンプレ(OS)</a:t>
              </a:r>
              <a:endParaRPr b="1"/>
            </a:p>
            <a:p>
              <a:pPr indent="0" lvl="0" marL="0" marR="0" rtl="0" algn="ctr">
                <a:lnSpc>
                  <a:spcPct val="100000"/>
                </a:lnSpc>
                <a:spcBef>
                  <a:spcPts val="0"/>
                </a:spcBef>
                <a:spcAft>
                  <a:spcPts val="0"/>
                </a:spcAft>
                <a:buClr>
                  <a:srgbClr val="000000"/>
                </a:buClr>
                <a:buSzPts val="1400"/>
                <a:buFont typeface="Arial"/>
                <a:buNone/>
              </a:pPr>
              <a:r>
                <a:rPr b="1" lang="ja-JP"/>
                <a:t>30年</a:t>
              </a:r>
              <a:endParaRPr b="1"/>
            </a:p>
          </p:txBody>
        </p:sp>
        <p:sp>
          <p:nvSpPr>
            <p:cNvPr id="135" name="Google Shape;135;g11ef7f705d8_0_22"/>
            <p:cNvSpPr/>
            <p:nvPr/>
          </p:nvSpPr>
          <p:spPr>
            <a:xfrm>
              <a:off x="6557025" y="3467100"/>
              <a:ext cx="1140900" cy="764700"/>
            </a:xfrm>
            <a:prstGeom prst="roundRect">
              <a:avLst>
                <a:gd fmla="val 16667" name="adj"/>
              </a:avLst>
            </a:prstGeom>
            <a:solidFill>
              <a:srgbClr val="FFE59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ja-JP"/>
                <a:t>クラウド</a:t>
              </a:r>
              <a:endParaRPr b="1"/>
            </a:p>
            <a:p>
              <a:pPr indent="0" lvl="0" marL="0" marR="0" rtl="0" algn="ctr">
                <a:lnSpc>
                  <a:spcPct val="100000"/>
                </a:lnSpc>
                <a:spcBef>
                  <a:spcPts val="0"/>
                </a:spcBef>
                <a:spcAft>
                  <a:spcPts val="0"/>
                </a:spcAft>
                <a:buClr>
                  <a:srgbClr val="000000"/>
                </a:buClr>
                <a:buSzPts val="1400"/>
                <a:buFont typeface="Arial"/>
                <a:buNone/>
              </a:pPr>
              <a:r>
                <a:rPr b="1" lang="ja-JP"/>
                <a:t>5年</a:t>
              </a:r>
              <a:endParaRPr b="1"/>
            </a:p>
          </p:txBody>
        </p:sp>
        <p:sp>
          <p:nvSpPr>
            <p:cNvPr id="136" name="Google Shape;136;g11ef7f705d8_0_22"/>
            <p:cNvSpPr/>
            <p:nvPr/>
          </p:nvSpPr>
          <p:spPr>
            <a:xfrm>
              <a:off x="7804375" y="3467100"/>
              <a:ext cx="1065600" cy="764700"/>
            </a:xfrm>
            <a:prstGeom prst="roundRect">
              <a:avLst>
                <a:gd fmla="val 16667" name="adj"/>
              </a:avLst>
            </a:prstGeom>
            <a:solidFill>
              <a:srgbClr val="9FC5E8"/>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ja-JP"/>
                <a:t>コンテナ</a:t>
              </a:r>
              <a:endParaRPr b="1"/>
            </a:p>
            <a:p>
              <a:pPr indent="0" lvl="0" marL="0" marR="0" rtl="0" algn="ctr">
                <a:lnSpc>
                  <a:spcPct val="100000"/>
                </a:lnSpc>
                <a:spcBef>
                  <a:spcPts val="0"/>
                </a:spcBef>
                <a:spcAft>
                  <a:spcPts val="0"/>
                </a:spcAft>
                <a:buClr>
                  <a:srgbClr val="000000"/>
                </a:buClr>
                <a:buSzPts val="1400"/>
                <a:buFont typeface="Arial"/>
                <a:buNone/>
              </a:pPr>
              <a:r>
                <a:rPr b="1" lang="ja-JP"/>
                <a:t>6年</a:t>
              </a:r>
              <a:endParaRPr b="1"/>
            </a:p>
          </p:txBody>
        </p:sp>
        <p:sp>
          <p:nvSpPr>
            <p:cNvPr id="137" name="Google Shape;137;g11ef7f705d8_0_22"/>
            <p:cNvSpPr/>
            <p:nvPr/>
          </p:nvSpPr>
          <p:spPr>
            <a:xfrm rot="-5400000">
              <a:off x="2520122" y="2829475"/>
              <a:ext cx="582900" cy="4005600"/>
            </a:xfrm>
            <a:prstGeom prst="downArrow">
              <a:avLst>
                <a:gd fmla="val 50000" name="adj1"/>
                <a:gd fmla="val 50000" name="adj2"/>
              </a:avLst>
            </a:prstGeom>
            <a:solidFill>
              <a:srgbClr val="D9D2E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sp>
          <p:nvSpPr>
            <p:cNvPr id="138" name="Google Shape;138;g11ef7f705d8_0_22"/>
            <p:cNvSpPr/>
            <p:nvPr/>
          </p:nvSpPr>
          <p:spPr>
            <a:xfrm rot="-5400000">
              <a:off x="5375525" y="3979675"/>
              <a:ext cx="582900" cy="1705200"/>
            </a:xfrm>
            <a:prstGeom prst="downArrow">
              <a:avLst>
                <a:gd fmla="val 50000" name="adj1"/>
                <a:gd fmla="val 50000" name="adj2"/>
              </a:avLst>
            </a:prstGeom>
            <a:solidFill>
              <a:srgbClr val="B6D7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sp>
          <p:nvSpPr>
            <p:cNvPr id="139" name="Google Shape;139;g11ef7f705d8_0_22"/>
            <p:cNvSpPr/>
            <p:nvPr/>
          </p:nvSpPr>
          <p:spPr>
            <a:xfrm rot="-5400000">
              <a:off x="6848625" y="4249225"/>
              <a:ext cx="582900" cy="1166100"/>
            </a:xfrm>
            <a:prstGeom prst="downArrow">
              <a:avLst>
                <a:gd fmla="val 50000" name="adj1"/>
                <a:gd fmla="val 50000" name="adj2"/>
              </a:avLst>
            </a:prstGeom>
            <a:solidFill>
              <a:srgbClr val="FFE5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sp>
          <p:nvSpPr>
            <p:cNvPr id="140" name="Google Shape;140;g11ef7f705d8_0_22"/>
            <p:cNvSpPr/>
            <p:nvPr/>
          </p:nvSpPr>
          <p:spPr>
            <a:xfrm rot="-5400000">
              <a:off x="8045725" y="4299475"/>
              <a:ext cx="582900" cy="1065600"/>
            </a:xfrm>
            <a:prstGeom prst="downArrow">
              <a:avLst>
                <a:gd fmla="val 50000" name="adj1"/>
                <a:gd fmla="val 50000" name="adj2"/>
              </a:avLst>
            </a:prstGeom>
            <a:solidFill>
              <a:srgbClr val="9FC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Calibri"/>
                <a:ea typeface="Calibri"/>
                <a:cs typeface="Calibri"/>
                <a:sym typeface="Calibri"/>
              </a:endParaRPr>
            </a:p>
          </p:txBody>
        </p:sp>
      </p:grpSp>
      <p:sp>
        <p:nvSpPr>
          <p:cNvPr id="141" name="Google Shape;141;g11ef7f705d8_0_22"/>
          <p:cNvSpPr/>
          <p:nvPr/>
        </p:nvSpPr>
        <p:spPr>
          <a:xfrm>
            <a:off x="6494425" y="4124825"/>
            <a:ext cx="1253700" cy="1761000"/>
          </a:xfrm>
          <a:prstGeom prst="roundRect">
            <a:avLst>
              <a:gd fmla="val 16667" name="adj"/>
            </a:avLst>
          </a:prstGeom>
          <a:noFill/>
          <a:ln cap="flat" cmpd="sng" w="28575">
            <a:solidFill>
              <a:srgbClr val="E066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2" name="Google Shape;142;g11ef7f705d8_0_22"/>
          <p:cNvSpPr/>
          <p:nvPr/>
        </p:nvSpPr>
        <p:spPr>
          <a:xfrm>
            <a:off x="919425" y="2127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・クラウド登場から</a:t>
            </a:r>
            <a:r>
              <a:rPr b="1" lang="ja-JP" sz="3000" u="sng">
                <a:solidFill>
                  <a:schemeClr val="dk2"/>
                </a:solidFill>
              </a:rPr>
              <a:t>11年経過</a:t>
            </a:r>
            <a:endParaRPr b="1" i="0" sz="2200" u="sng" cap="none" strike="noStrike">
              <a:solidFill>
                <a:schemeClr val="dk2"/>
              </a:solidFill>
              <a:latin typeface="Arial"/>
              <a:ea typeface="Arial"/>
              <a:cs typeface="Arial"/>
              <a:sym typeface="Arial"/>
            </a:endParaRPr>
          </a:p>
        </p:txBody>
      </p:sp>
      <p:sp>
        <p:nvSpPr>
          <p:cNvPr id="143" name="Google Shape;143;g11ef7f705d8_0_22"/>
          <p:cNvSpPr/>
          <p:nvPr/>
        </p:nvSpPr>
        <p:spPr>
          <a:xfrm>
            <a:off x="919425" y="29653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3000">
                <a:solidFill>
                  <a:srgbClr val="717171"/>
                </a:solidFill>
              </a:rPr>
              <a:t>・</a:t>
            </a:r>
            <a:r>
              <a:rPr b="1" lang="ja-JP" sz="3000">
                <a:solidFill>
                  <a:srgbClr val="717171"/>
                </a:solidFill>
              </a:rPr>
              <a:t>クラウドとコンテナは</a:t>
            </a:r>
            <a:r>
              <a:rPr b="1" lang="ja-JP" sz="3000" u="sng">
                <a:solidFill>
                  <a:schemeClr val="dk2"/>
                </a:solidFill>
              </a:rPr>
              <a:t>別のモノ</a:t>
            </a:r>
            <a:endParaRPr b="1" i="0" sz="2200" u="sng"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2841e3baf3_0_72"/>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150" name="Google Shape;150;g12841e3baf3_0_72"/>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a:t>
            </a:r>
            <a:r>
              <a:rPr b="1" lang="ja-JP" sz="3200">
                <a:solidFill>
                  <a:schemeClr val="dk1"/>
                </a:solidFill>
              </a:rPr>
              <a:t>クラウドサービス</a:t>
            </a:r>
            <a:r>
              <a:rPr b="1" lang="ja-JP" sz="3200">
                <a:solidFill>
                  <a:schemeClr val="dk1"/>
                </a:solidFill>
              </a:rPr>
              <a:t>」</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151" name="Google Shape;151;g12841e3baf3_0_72"/>
          <p:cNvSpPr/>
          <p:nvPr/>
        </p:nvSpPr>
        <p:spPr>
          <a:xfrm>
            <a:off x="311775" y="2920397"/>
            <a:ext cx="8943000" cy="49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ja-JP" sz="3000" u="sng">
                <a:solidFill>
                  <a:srgbClr val="F1A60F"/>
                </a:solidFill>
              </a:rPr>
              <a:t>「クラウド」の</a:t>
            </a:r>
            <a:r>
              <a:rPr b="1" lang="ja-JP" sz="3000" u="sng">
                <a:solidFill>
                  <a:srgbClr val="F1A60F"/>
                </a:solidFill>
              </a:rPr>
              <a:t>概念を使用した商品を</a:t>
            </a:r>
            <a:endParaRPr b="1" sz="3000" u="sng">
              <a:solidFill>
                <a:srgbClr val="F1A60F"/>
              </a:solidFill>
            </a:endParaRPr>
          </a:p>
          <a:p>
            <a:pPr indent="0" lvl="0" marL="0" marR="0" rtl="0" algn="ctr">
              <a:spcBef>
                <a:spcPts val="0"/>
              </a:spcBef>
              <a:spcAft>
                <a:spcPts val="0"/>
              </a:spcAft>
              <a:buNone/>
            </a:pPr>
            <a:r>
              <a:rPr b="1" lang="ja-JP" sz="3000" u="sng">
                <a:solidFill>
                  <a:srgbClr val="F1A60F"/>
                </a:solidFill>
              </a:rPr>
              <a:t>ユーザに提供し、利用料金を得ているサービス</a:t>
            </a:r>
            <a:endParaRPr b="1" sz="3000" u="sng">
              <a:solidFill>
                <a:srgbClr val="F1A60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27387b1529_0_36"/>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158" name="Google Shape;158;g127387b1529_0_36"/>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「クラウドサービス」</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159" name="Google Shape;159;g127387b1529_0_36"/>
          <p:cNvSpPr/>
          <p:nvPr/>
        </p:nvSpPr>
        <p:spPr>
          <a:xfrm>
            <a:off x="9956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ja-JP" sz="2600">
                <a:solidFill>
                  <a:srgbClr val="717171"/>
                </a:solidFill>
              </a:rPr>
              <a:t>→SaaS(ソフトウェア)・PaaS(開発環境)・IaaS(インフラ)</a:t>
            </a:r>
            <a:endParaRPr b="1" i="0" sz="1800" u="sng" cap="none" strike="noStrike">
              <a:solidFill>
                <a:schemeClr val="dk2"/>
              </a:solidFill>
              <a:latin typeface="Arial"/>
              <a:ea typeface="Arial"/>
              <a:cs typeface="Arial"/>
              <a:sym typeface="Arial"/>
            </a:endParaRPr>
          </a:p>
        </p:txBody>
      </p:sp>
      <p:pic>
        <p:nvPicPr>
          <p:cNvPr id="160" name="Google Shape;160;g127387b1529_0_36"/>
          <p:cNvPicPr preferRelativeResize="0"/>
          <p:nvPr/>
        </p:nvPicPr>
        <p:blipFill>
          <a:blip r:embed="rId3">
            <a:alphaModFix/>
          </a:blip>
          <a:stretch>
            <a:fillRect/>
          </a:stretch>
        </p:blipFill>
        <p:spPr>
          <a:xfrm>
            <a:off x="1676400" y="2339598"/>
            <a:ext cx="7389578" cy="3974767"/>
          </a:xfrm>
          <a:prstGeom prst="rect">
            <a:avLst/>
          </a:prstGeom>
          <a:noFill/>
          <a:ln>
            <a:noFill/>
          </a:ln>
        </p:spPr>
      </p:pic>
      <p:sp>
        <p:nvSpPr>
          <p:cNvPr id="161" name="Google Shape;161;g127387b1529_0_36"/>
          <p:cNvSpPr/>
          <p:nvPr/>
        </p:nvSpPr>
        <p:spPr>
          <a:xfrm>
            <a:off x="462225" y="1212800"/>
            <a:ext cx="93114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3200">
                <a:solidFill>
                  <a:srgbClr val="717171"/>
                </a:solidFill>
              </a:rPr>
              <a:t>「クラウドサービス」で提供される商品とは？</a:t>
            </a:r>
            <a:endParaRPr b="1" i="0" sz="3200" u="none" cap="none" strike="noStrike">
              <a:solidFill>
                <a:srgbClr val="71717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17171"/>
              </a:solidFill>
              <a:latin typeface="Arial"/>
              <a:ea typeface="Arial"/>
              <a:cs typeface="Arial"/>
              <a:sym typeface="Arial"/>
            </a:endParaRPr>
          </a:p>
        </p:txBody>
      </p:sp>
      <p:pic>
        <p:nvPicPr>
          <p:cNvPr id="162" name="Google Shape;162;g127387b1529_0_36"/>
          <p:cNvPicPr preferRelativeResize="0"/>
          <p:nvPr/>
        </p:nvPicPr>
        <p:blipFill rotWithShape="1">
          <a:blip r:embed="rId4">
            <a:alphaModFix/>
          </a:blip>
          <a:srcRect b="0" l="19559" r="17669" t="0"/>
          <a:stretch/>
        </p:blipFill>
        <p:spPr>
          <a:xfrm>
            <a:off x="1869125" y="2339589"/>
            <a:ext cx="975600" cy="857261"/>
          </a:xfrm>
          <a:prstGeom prst="rect">
            <a:avLst/>
          </a:prstGeom>
          <a:noFill/>
          <a:ln cap="flat" cmpd="sng" w="9525">
            <a:solidFill>
              <a:schemeClr val="dk1"/>
            </a:solidFill>
            <a:prstDash val="solid"/>
            <a:round/>
            <a:headEnd len="sm" w="sm" type="none"/>
            <a:tailEnd len="sm" w="sm" type="none"/>
          </a:ln>
        </p:spPr>
      </p:pic>
      <p:pic>
        <p:nvPicPr>
          <p:cNvPr id="163" name="Google Shape;163;g127387b1529_0_36"/>
          <p:cNvPicPr preferRelativeResize="0"/>
          <p:nvPr/>
        </p:nvPicPr>
        <p:blipFill>
          <a:blip r:embed="rId5">
            <a:alphaModFix/>
          </a:blip>
          <a:stretch>
            <a:fillRect/>
          </a:stretch>
        </p:blipFill>
        <p:spPr>
          <a:xfrm>
            <a:off x="2955225" y="2339600"/>
            <a:ext cx="857251" cy="857251"/>
          </a:xfrm>
          <a:prstGeom prst="rect">
            <a:avLst/>
          </a:prstGeom>
          <a:noFill/>
          <a:ln cap="flat" cmpd="sng" w="9525">
            <a:solidFill>
              <a:schemeClr val="dk1"/>
            </a:solidFill>
            <a:prstDash val="solid"/>
            <a:round/>
            <a:headEnd len="sm" w="sm" type="none"/>
            <a:tailEnd len="sm" w="sm" type="none"/>
          </a:ln>
        </p:spPr>
      </p:pic>
      <p:pic>
        <p:nvPicPr>
          <p:cNvPr id="164" name="Google Shape;164;g127387b1529_0_36"/>
          <p:cNvPicPr preferRelativeResize="0"/>
          <p:nvPr/>
        </p:nvPicPr>
        <p:blipFill rotWithShape="1">
          <a:blip r:embed="rId6">
            <a:alphaModFix/>
          </a:blip>
          <a:srcRect b="0" l="0" r="0" t="0"/>
          <a:stretch/>
        </p:blipFill>
        <p:spPr>
          <a:xfrm>
            <a:off x="4413552" y="3105625"/>
            <a:ext cx="1078875" cy="906125"/>
          </a:xfrm>
          <a:prstGeom prst="rect">
            <a:avLst/>
          </a:prstGeom>
          <a:noFill/>
          <a:ln cap="flat" cmpd="sng" w="9525">
            <a:solidFill>
              <a:schemeClr val="dk1"/>
            </a:solidFill>
            <a:prstDash val="solid"/>
            <a:round/>
            <a:headEnd len="sm" w="sm" type="none"/>
            <a:tailEnd len="sm" w="sm" type="none"/>
          </a:ln>
        </p:spPr>
      </p:pic>
      <p:pic>
        <p:nvPicPr>
          <p:cNvPr id="165" name="Google Shape;165;g127387b1529_0_36"/>
          <p:cNvPicPr preferRelativeResize="0"/>
          <p:nvPr/>
        </p:nvPicPr>
        <p:blipFill rotWithShape="1">
          <a:blip r:embed="rId7">
            <a:alphaModFix/>
          </a:blip>
          <a:srcRect b="0" l="26551" r="25745" t="0"/>
          <a:stretch/>
        </p:blipFill>
        <p:spPr>
          <a:xfrm>
            <a:off x="6506900" y="4084550"/>
            <a:ext cx="1286800" cy="128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27387b1529_0_193"/>
          <p:cNvSpPr txBox="1"/>
          <p:nvPr>
            <p:ph idx="11" type="ftr"/>
          </p:nvPr>
        </p:nvSpPr>
        <p:spPr>
          <a:xfrm>
            <a:off x="5579704" y="6619165"/>
            <a:ext cx="4284000" cy="238800"/>
          </a:xfrm>
          <a:prstGeom prst="rect">
            <a:avLst/>
          </a:prstGeom>
          <a:noFill/>
          <a:ln>
            <a:noFill/>
          </a:ln>
        </p:spPr>
        <p:txBody>
          <a:bodyPr anchorCtr="0" anchor="t" bIns="45700" lIns="91425" spcFirstLastPara="1" rIns="72000" wrap="square" tIns="45700">
            <a:noAutofit/>
          </a:bodyPr>
          <a:lstStyle/>
          <a:p>
            <a:pPr indent="0" lvl="0" marL="0" rtl="0" algn="r">
              <a:lnSpc>
                <a:spcPct val="100000"/>
              </a:lnSpc>
              <a:spcBef>
                <a:spcPts val="0"/>
              </a:spcBef>
              <a:spcAft>
                <a:spcPts val="0"/>
              </a:spcAft>
              <a:buSzPts val="1400"/>
              <a:buNone/>
            </a:pPr>
            <a:r>
              <a:rPr lang="ja-JP">
                <a:latin typeface="Arial"/>
                <a:ea typeface="Arial"/>
                <a:cs typeface="Arial"/>
                <a:sym typeface="Arial"/>
              </a:rPr>
              <a:t>Copyright © 2022 COCOTO CO., LTD. All Rights Reserved.</a:t>
            </a:r>
            <a:endParaRPr>
              <a:latin typeface="Arial"/>
              <a:ea typeface="Arial"/>
              <a:cs typeface="Arial"/>
              <a:sym typeface="Arial"/>
            </a:endParaRPr>
          </a:p>
        </p:txBody>
      </p:sp>
      <p:sp>
        <p:nvSpPr>
          <p:cNvPr id="172" name="Google Shape;172;g127387b1529_0_193"/>
          <p:cNvSpPr/>
          <p:nvPr/>
        </p:nvSpPr>
        <p:spPr>
          <a:xfrm>
            <a:off x="121471" y="194526"/>
            <a:ext cx="10122600" cy="593400"/>
          </a:xfrm>
          <a:prstGeom prst="rect">
            <a:avLst/>
          </a:prstGeom>
          <a:noFill/>
          <a:ln>
            <a:noFill/>
          </a:ln>
        </p:spPr>
        <p:txBody>
          <a:bodyPr anchorCtr="0" anchor="ctr" bIns="36000" lIns="91425" spcFirstLastPara="1" rIns="91425" wrap="square" tIns="45700">
            <a:noAutofit/>
          </a:bodyPr>
          <a:lstStyle/>
          <a:p>
            <a:pPr indent="0" lvl="0" marL="0" marR="0" rtl="0" algn="l">
              <a:lnSpc>
                <a:spcPct val="120000"/>
              </a:lnSpc>
              <a:spcBef>
                <a:spcPts val="0"/>
              </a:spcBef>
              <a:spcAft>
                <a:spcPts val="0"/>
              </a:spcAft>
              <a:buClr>
                <a:srgbClr val="000000"/>
              </a:buClr>
              <a:buSzPts val="3200"/>
              <a:buFont typeface="Arial"/>
              <a:buNone/>
            </a:pPr>
            <a:r>
              <a:rPr b="1" i="0" lang="ja-JP" sz="3200" u="none" cap="none" strike="noStrike">
                <a:solidFill>
                  <a:srgbClr val="C00000"/>
                </a:solidFill>
                <a:latin typeface="Arial"/>
                <a:ea typeface="Arial"/>
                <a:cs typeface="Arial"/>
                <a:sym typeface="Arial"/>
              </a:rPr>
              <a:t>▼</a:t>
            </a:r>
            <a:r>
              <a:rPr b="1" i="0" lang="ja-JP" sz="3200" u="none" cap="none" strike="noStrike">
                <a:solidFill>
                  <a:schemeClr val="dk1"/>
                </a:solidFill>
                <a:latin typeface="Arial"/>
                <a:ea typeface="Arial"/>
                <a:cs typeface="Arial"/>
                <a:sym typeface="Arial"/>
              </a:rPr>
              <a:t> </a:t>
            </a:r>
            <a:r>
              <a:rPr b="1" lang="ja-JP" sz="3200">
                <a:solidFill>
                  <a:schemeClr val="dk1"/>
                </a:solidFill>
              </a:rPr>
              <a:t>「クラウドサービス」</a:t>
            </a:r>
            <a:r>
              <a:rPr b="1" i="0" lang="ja-JP" sz="3200" u="none" cap="none" strike="noStrike">
                <a:solidFill>
                  <a:schemeClr val="dk1"/>
                </a:solidFill>
                <a:latin typeface="Arial"/>
                <a:ea typeface="Arial"/>
                <a:cs typeface="Arial"/>
                <a:sym typeface="Arial"/>
              </a:rPr>
              <a:t>とは？　</a:t>
            </a:r>
            <a:endParaRPr b="1" i="0" sz="3200" u="none" cap="none" strike="noStrike">
              <a:solidFill>
                <a:schemeClr val="dk1"/>
              </a:solidFill>
              <a:latin typeface="Arial"/>
              <a:ea typeface="Arial"/>
              <a:cs typeface="Arial"/>
              <a:sym typeface="Arial"/>
            </a:endParaRPr>
          </a:p>
        </p:txBody>
      </p:sp>
      <p:sp>
        <p:nvSpPr>
          <p:cNvPr id="173" name="Google Shape;173;g127387b1529_0_193"/>
          <p:cNvSpPr/>
          <p:nvPr/>
        </p:nvSpPr>
        <p:spPr>
          <a:xfrm>
            <a:off x="462225" y="1746198"/>
            <a:ext cx="8943000" cy="59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600">
                <a:solidFill>
                  <a:srgbClr val="717171"/>
                </a:solidFill>
              </a:rPr>
              <a:t>以下2つ</a:t>
            </a:r>
            <a:r>
              <a:rPr b="1" lang="ja-JP" sz="2600">
                <a:solidFill>
                  <a:srgbClr val="717171"/>
                </a:solidFill>
              </a:rPr>
              <a:t>によって分類分けされる(諸説有)</a:t>
            </a:r>
            <a:endParaRPr b="1" i="0" sz="1800" u="sng" cap="none" strike="noStrike">
              <a:solidFill>
                <a:schemeClr val="dk2"/>
              </a:solidFill>
              <a:latin typeface="Arial"/>
              <a:ea typeface="Arial"/>
              <a:cs typeface="Arial"/>
              <a:sym typeface="Arial"/>
            </a:endParaRPr>
          </a:p>
        </p:txBody>
      </p:sp>
      <p:pic>
        <p:nvPicPr>
          <p:cNvPr id="174" name="Google Shape;174;g127387b1529_0_193"/>
          <p:cNvPicPr preferRelativeResize="0"/>
          <p:nvPr/>
        </p:nvPicPr>
        <p:blipFill>
          <a:blip r:embed="rId3">
            <a:alphaModFix/>
          </a:blip>
          <a:stretch>
            <a:fillRect/>
          </a:stretch>
        </p:blipFill>
        <p:spPr>
          <a:xfrm>
            <a:off x="1600200" y="2644398"/>
            <a:ext cx="7389578" cy="3974767"/>
          </a:xfrm>
          <a:prstGeom prst="rect">
            <a:avLst/>
          </a:prstGeom>
          <a:noFill/>
          <a:ln>
            <a:noFill/>
          </a:ln>
        </p:spPr>
      </p:pic>
      <p:sp>
        <p:nvSpPr>
          <p:cNvPr id="175" name="Google Shape;175;g127387b1529_0_193"/>
          <p:cNvSpPr/>
          <p:nvPr/>
        </p:nvSpPr>
        <p:spPr>
          <a:xfrm>
            <a:off x="121475" y="1212800"/>
            <a:ext cx="9742200" cy="65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ja-JP" sz="3200" u="none" cap="none" strike="noStrike">
                <a:solidFill>
                  <a:srgbClr val="717171"/>
                </a:solidFill>
                <a:latin typeface="Arial"/>
                <a:ea typeface="Arial"/>
                <a:cs typeface="Arial"/>
                <a:sym typeface="Arial"/>
              </a:rPr>
              <a:t>■</a:t>
            </a:r>
            <a:r>
              <a:rPr b="1" lang="ja-JP" sz="2600">
                <a:solidFill>
                  <a:srgbClr val="717171"/>
                </a:solidFill>
              </a:rPr>
              <a:t>SaaS(ソフトウェア)・PaaS(開発環境)・IaaS(インフラ)とは？</a:t>
            </a:r>
            <a:endParaRPr b="1" i="0" sz="1800" u="none" cap="none" strike="noStrike">
              <a:solidFill>
                <a:srgbClr val="717171"/>
              </a:solidFill>
              <a:latin typeface="Arial"/>
              <a:ea typeface="Arial"/>
              <a:cs typeface="Arial"/>
              <a:sym typeface="Arial"/>
            </a:endParaRPr>
          </a:p>
        </p:txBody>
      </p:sp>
      <p:sp>
        <p:nvSpPr>
          <p:cNvPr id="176" name="Google Shape;176;g127387b1529_0_193"/>
          <p:cNvSpPr/>
          <p:nvPr/>
        </p:nvSpPr>
        <p:spPr>
          <a:xfrm>
            <a:off x="2092775" y="2868075"/>
            <a:ext cx="1466700" cy="905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600">
                <a:solidFill>
                  <a:schemeClr val="lt1"/>
                </a:solidFill>
              </a:rPr>
              <a:t>機</a:t>
            </a:r>
            <a:r>
              <a:rPr b="1" lang="ja-JP" sz="2600">
                <a:solidFill>
                  <a:schemeClr val="lt1"/>
                </a:solidFill>
              </a:rPr>
              <a:t>能</a:t>
            </a:r>
            <a:endParaRPr b="1" i="0" sz="1800" u="sng" cap="none" strike="noStrike">
              <a:solidFill>
                <a:schemeClr val="lt1"/>
              </a:solidFill>
              <a:latin typeface="Arial"/>
              <a:ea typeface="Arial"/>
              <a:cs typeface="Arial"/>
              <a:sym typeface="Arial"/>
            </a:endParaRPr>
          </a:p>
        </p:txBody>
      </p:sp>
      <p:sp>
        <p:nvSpPr>
          <p:cNvPr id="177" name="Google Shape;177;g127387b1529_0_193"/>
          <p:cNvSpPr/>
          <p:nvPr/>
        </p:nvSpPr>
        <p:spPr>
          <a:xfrm>
            <a:off x="4106825" y="3858675"/>
            <a:ext cx="1608300" cy="905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600">
                <a:solidFill>
                  <a:schemeClr val="lt1"/>
                </a:solidFill>
              </a:rPr>
              <a:t>開発環境</a:t>
            </a:r>
            <a:endParaRPr b="1" i="0" sz="1800" u="sng" cap="none" strike="noStrike">
              <a:solidFill>
                <a:schemeClr val="lt1"/>
              </a:solidFill>
              <a:latin typeface="Arial"/>
              <a:ea typeface="Arial"/>
              <a:cs typeface="Arial"/>
              <a:sym typeface="Arial"/>
            </a:endParaRPr>
          </a:p>
        </p:txBody>
      </p:sp>
      <p:sp>
        <p:nvSpPr>
          <p:cNvPr id="178" name="Google Shape;178;g127387b1529_0_193"/>
          <p:cNvSpPr/>
          <p:nvPr/>
        </p:nvSpPr>
        <p:spPr>
          <a:xfrm>
            <a:off x="6164225" y="4620675"/>
            <a:ext cx="1881900" cy="905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lang="ja-JP" sz="2600">
                <a:solidFill>
                  <a:schemeClr val="lt1"/>
                </a:solidFill>
              </a:rPr>
              <a:t>インフラ</a:t>
            </a:r>
            <a:endParaRPr b="1" sz="2600">
              <a:solidFill>
                <a:schemeClr val="lt1"/>
              </a:solidFill>
            </a:endParaRPr>
          </a:p>
          <a:p>
            <a:pPr indent="0" lvl="0" marL="0" marR="0" rtl="0" algn="ctr">
              <a:lnSpc>
                <a:spcPct val="100000"/>
              </a:lnSpc>
              <a:spcBef>
                <a:spcPts val="0"/>
              </a:spcBef>
              <a:spcAft>
                <a:spcPts val="0"/>
              </a:spcAft>
              <a:buClr>
                <a:srgbClr val="000000"/>
              </a:buClr>
              <a:buSzPts val="3200"/>
              <a:buFont typeface="Arial"/>
              <a:buNone/>
            </a:pPr>
            <a:r>
              <a:rPr b="1" lang="ja-JP" sz="2600">
                <a:solidFill>
                  <a:schemeClr val="lt1"/>
                </a:solidFill>
              </a:rPr>
              <a:t>リソース</a:t>
            </a:r>
            <a:endParaRPr b="1" i="0" sz="1800" u="sng" cap="none" strike="noStrike">
              <a:solidFill>
                <a:schemeClr val="lt1"/>
              </a:solidFill>
              <a:latin typeface="Arial"/>
              <a:ea typeface="Arial"/>
              <a:cs typeface="Arial"/>
              <a:sym typeface="Arial"/>
            </a:endParaRPr>
          </a:p>
        </p:txBody>
      </p:sp>
      <p:sp>
        <p:nvSpPr>
          <p:cNvPr id="179" name="Google Shape;179;g127387b1529_0_193"/>
          <p:cNvSpPr txBox="1"/>
          <p:nvPr/>
        </p:nvSpPr>
        <p:spPr>
          <a:xfrm>
            <a:off x="838200" y="2209800"/>
            <a:ext cx="3827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2600" u="sng">
                <a:solidFill>
                  <a:srgbClr val="717171"/>
                </a:solidFill>
              </a:rPr>
              <a:t>①</a:t>
            </a:r>
            <a:r>
              <a:rPr b="1" lang="ja-JP" sz="2600" u="sng">
                <a:solidFill>
                  <a:srgbClr val="717171"/>
                </a:solidFill>
              </a:rPr>
              <a:t>ユーザに提供する価値</a:t>
            </a:r>
            <a:endParaRPr u="sng"/>
          </a:p>
        </p:txBody>
      </p:sp>
      <p:sp>
        <p:nvSpPr>
          <p:cNvPr id="180" name="Google Shape;180;g127387b1529_0_193"/>
          <p:cNvSpPr txBox="1"/>
          <p:nvPr/>
        </p:nvSpPr>
        <p:spPr>
          <a:xfrm>
            <a:off x="4953000" y="2209800"/>
            <a:ext cx="3827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2600" u="sng">
                <a:solidFill>
                  <a:srgbClr val="717171"/>
                </a:solidFill>
              </a:rPr>
              <a:t>②</a:t>
            </a:r>
            <a:r>
              <a:rPr b="1" lang="ja-JP" sz="2600" u="sng">
                <a:solidFill>
                  <a:srgbClr val="717171"/>
                </a:solidFill>
              </a:rPr>
              <a:t>ユーザが</a:t>
            </a:r>
            <a:r>
              <a:rPr b="1" lang="ja-JP" sz="2600" u="sng">
                <a:solidFill>
                  <a:srgbClr val="717171"/>
                </a:solidFill>
              </a:rPr>
              <a:t>管理する範囲</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ココトテンプレート">
  <a:themeElements>
    <a:clrScheme name="ココト">
      <a:dk1>
        <a:srgbClr val="2F2F2F"/>
      </a:dk1>
      <a:lt1>
        <a:srgbClr val="FFFFFF"/>
      </a:lt1>
      <a:dk2>
        <a:srgbClr val="F1A60F"/>
      </a:dk2>
      <a:lt2>
        <a:srgbClr val="FFFFFF"/>
      </a:lt2>
      <a:accent1>
        <a:srgbClr val="F1C11D"/>
      </a:accent1>
      <a:accent2>
        <a:srgbClr val="F3871B"/>
      </a:accent2>
      <a:accent3>
        <a:srgbClr val="98DF41"/>
      </a:accent3>
      <a:accent4>
        <a:srgbClr val="CBCBCB"/>
      </a:accent4>
      <a:accent5>
        <a:srgbClr val="979797"/>
      </a:accent5>
      <a:accent6>
        <a:srgbClr val="F8DF90"/>
      </a:accent6>
      <a:hlink>
        <a:srgbClr val="2F2F2F"/>
      </a:hlink>
      <a:folHlink>
        <a:srgbClr val="2F2F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2016-04-26T06:35:57Z</dcterms:created>
  <dc:creator>yas ueno</dc:creator>
</cp:coreProperties>
</file>